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</p:sldIdLst>
  <p:sldSz cy="11309350" cx="20104100"/>
  <p:notesSz cx="20104100" cy="11309350"/>
  <p:embeddedFontLst>
    <p:embeddedFont>
      <p:font typeface="Roboto Thin"/>
      <p:regular r:id="rId126"/>
      <p:bold r:id="rId127"/>
      <p:italic r:id="rId128"/>
      <p:boldItalic r:id="rId129"/>
    </p:embeddedFont>
    <p:embeddedFont>
      <p:font typeface="Inter Light"/>
      <p:regular r:id="rId130"/>
      <p:bold r:id="rId131"/>
    </p:embeddedFont>
    <p:embeddedFont>
      <p:font typeface="Inter"/>
      <p:regular r:id="rId132"/>
      <p:bold r:id="rId1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34" roundtripDataSignature="AMtx7mjsefvk7jLcb03KjTMu+pzFxp+A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RobotoThin-boldItalic.fntdata"/><Relationship Id="rId128" Type="http://schemas.openxmlformats.org/officeDocument/2006/relationships/font" Target="fonts/RobotoThin-italic.fntdata"/><Relationship Id="rId127" Type="http://schemas.openxmlformats.org/officeDocument/2006/relationships/font" Target="fonts/RobotoThin-bold.fntdata"/><Relationship Id="rId126" Type="http://schemas.openxmlformats.org/officeDocument/2006/relationships/font" Target="fonts/RobotoThin-regular.fntdata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schemas.openxmlformats.org/officeDocument/2006/relationships/font" Target="fonts/Inter-regular.fntdata"/><Relationship Id="rId131" Type="http://schemas.openxmlformats.org/officeDocument/2006/relationships/font" Target="fonts/InterLight-bold.fntdata"/><Relationship Id="rId130" Type="http://schemas.openxmlformats.org/officeDocument/2006/relationships/font" Target="fonts/InterLight-regular.fntdata"/><Relationship Id="rId134" Type="http://customschemas.google.com/relationships/presentationmetadata" Target="metadata"/><Relationship Id="rId133" Type="http://schemas.openxmlformats.org/officeDocument/2006/relationships/font" Target="fonts/Inter-bold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stockphoto.com/br/foto/desenvolvimento-de-arquitetura-de-projeto-back-end-planejamento-de-desenvolvimento-de-gm1188511715-336149617?utm_campaign=srp_photos_inline&amp;utm_content=https%3A%2F%2Fwww.pexels.com%2Fpt-br%2Fprocurar%2Fbanco%2520de%2520dados%2F&amp;utm_medium=affiliate&amp;utm_source=pexels&amp;utm_term=banco+de+dados" TargetMode="External"/><Relationship Id="rId3" Type="http://schemas.openxmlformats.org/officeDocument/2006/relationships/hyperlink" Target="https://www.shutterstock.com/pt/image-photo/mobile-banking-network-business-people-using-598806239" TargetMode="Externa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stockphoto.com/br/foto/desenvolvimento-de-arquitetura-de-projeto-back-end-planejamento-de-desenvolvimento-de-gm1188511715-336149617?utm_campaign=srp_photos_inline&amp;utm_content=https%3A%2F%2Fwww.pexels.com%2Fpt-br%2Fprocurar%2Fbanco%2520de%2520dados%2F&amp;utm_medium=affiliate&amp;utm_source=pexels&amp;utm_term=banco+de+dados" TargetMode="External"/><Relationship Id="rId3" Type="http://schemas.openxmlformats.org/officeDocument/2006/relationships/hyperlink" Target="https://www.shutterstock.com/pt/image-photo/mobile-banking-network-business-people-using-598806239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xels.com/pt-br/foto/computador-laptop-preto-e-cinza-546819/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xels.com/pt-br/foto/computador-laptop-preto-e-cinza-546819/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xels.com/pt-br/foto/computador-laptop-preto-e-cinza-546819/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xels.com/pt-br/foto/computador-laptop-preto-e-cinza-546819/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t/illustrations/um-livro-isolado-arremessado-livros-2341848/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t/illustrations/um-livro-isolado-arremessado-livros-2341848/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t/illustrations/um-livro-isolado-arremessado-livros-2341848/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t/illustrations/um-livro-isolado-arremessado-livros-2341848/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t/illustrations/um-livro-isolado-arremessado-livros-2341848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t/illustrations/um-livro-isolado-arremessado-livros-2341848/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t/illustrations/um-livro-isolado-arremessado-livros-2341848/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t/illustrations/um-livro-isolado-arremessado-livros-2341848/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t/illustrations/um-livro-isolado-arremessado-livros-2341848/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t/illustrations/um-livro-isolado-arremessado-livros-2341848/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t/illustrations/um-livro-isolado-arremessado-livros-2341848/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hutterstock.com/pt/image-vector/flow-chart-icon-trendy-linear-logo-1241820016" TargetMode="Externa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" name="Google Shape;43;p3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48d9e7356_0_4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g1148d9e7356_0_4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180343004b_0_4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0" name="Google Shape;910;g1180343004b_0_4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180343004b_0_4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6" name="Google Shape;916;g1180343004b_0_4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180343004b_0_5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2" name="Google Shape;922;g1180343004b_0_5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180343004b_0_3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8" name="Google Shape;928;g1180343004b_0_3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180343004b_0_5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4" name="Google Shape;934;g1180343004b_0_5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180343004b_0_6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0" name="Google Shape;940;g1180343004b_0_6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180343004b_0_3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6" name="Google Shape;946;g1180343004b_0_3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180343004b_0_6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2" name="Google Shape;952;g1180343004b_0_6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180343004b_0_7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0" name="Google Shape;960;g1180343004b_0_7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180343004b_0_7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7" name="Google Shape;967;g1180343004b_0_7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48d9e7356_0_4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g1148d9e7356_0_4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180343004b_0_8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2" name="Google Shape;972;g1180343004b_0_8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180343004b_0_11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https://www.shutterstock.com/pt/image-photo/business-process-flowchart-implement-improve-1856582122</a:t>
            </a:r>
            <a:endParaRPr/>
          </a:p>
        </p:txBody>
      </p:sp>
      <p:sp>
        <p:nvSpPr>
          <p:cNvPr id="978" name="Google Shape;978;g1180343004b_0_11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180343004b_0_11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istockphoto.com/br/foto/desenvolvimento-de-arquitetura-de-projeto-back-end-planejamento-de-desenvolvimento-de-gm1188511715-336149617?utm_campaign=srp_photos_inline&amp;utm_content=https%3A%2F%2Fwww.pexels.com%2Fpt-br%2Fprocurar%2Fbanco%2520de%2520dados%2F&amp;utm_medium=affiliate&amp;utm_source=pexels&amp;utm_term=banco+de+dados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https://www.shutterstock.com/pt/image-photo/mobile-banking-network-business-people-using-598806239</a:t>
            </a:r>
            <a:br>
              <a:rPr lang="en-US"/>
            </a:br>
            <a:endParaRPr/>
          </a:p>
        </p:txBody>
      </p:sp>
      <p:sp>
        <p:nvSpPr>
          <p:cNvPr id="984" name="Google Shape;984;g1180343004b_0_115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180343004b_0_12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1" name="Google Shape;991;g1180343004b_0_12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80343004b_0_12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8" name="Google Shape;998;g1180343004b_0_12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180343004b_0_13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6" name="Google Shape;1006;g1180343004b_0_13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180343004b_0_14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3" name="Google Shape;1013;g1180343004b_0_14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180343004b_0_14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020" name="Google Shape;1020;g1180343004b_0_14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80343004b_0_16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035" name="Google Shape;1035;g1180343004b_0_16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180343004b_0_17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050" name="Google Shape;1050;g1180343004b_0_17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48d9e7356_0_5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g1148d9e7356_0_5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173ed69034_0_29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5" name="Google Shape;1065;g1173ed69034_0_29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48d9e7356_0_5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g1148d9e7356_0_5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48d9e7356_0_6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g1148d9e7356_0_6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473b6e4c9_1_2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g11473b6e4c9_1_2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6014f5171_0_1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istockphoto.com/br/foto/desenvolvimento-de-arquitetura-de-projeto-back-end-planejamento-de-desenvolvimento-de-gm1188511715-336149617?utm_campaign=srp_photos_inline&amp;utm_content=https%3A%2F%2Fwww.pexels.com%2Fpt-br%2Fprocurar%2Fbanco%2520de%2520dados%2F&amp;utm_medium=affiliate&amp;utm_source=pexels&amp;utm_term=banco+de+dados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https://www.shutterstock.com/pt/image-photo/mobile-banking-network-business-people-using-598806239</a:t>
            </a:r>
            <a:br>
              <a:rPr lang="en-US"/>
            </a:br>
            <a:endParaRPr/>
          </a:p>
        </p:txBody>
      </p:sp>
      <p:sp>
        <p:nvSpPr>
          <p:cNvPr id="137" name="Google Shape;137;g116014f5171_0_1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6014f5171_0_8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116014f5171_0_8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48d9e7356_0_6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g1148d9e7356_0_6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48d9e7356_0_7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g1148d9e7356_0_7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1473b6e4c9_0_1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" name="Google Shape;51;g11473b6e4c9_0_15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48d9e7356_0_7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g1148d9e7356_0_7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6014f5171_0_3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g116014f5171_0_3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014f5171_0_1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g116014f5171_0_1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6014f5171_0_5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g116014f5171_0_5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6014f5171_0_7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g116014f5171_0_7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48d9e7356_0_8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https://www.pexels.com/pt-br/foto/computador-laptop-preto-e-cinza-546819/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https://www.pexels.com/pt-br/foto/mulher-de-paleto-azul-2422293/</a:t>
            </a:r>
            <a:endParaRPr/>
          </a:p>
        </p:txBody>
      </p:sp>
      <p:sp>
        <p:nvSpPr>
          <p:cNvPr id="197" name="Google Shape;197;g1148d9e7356_0_8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48d9e7356_0_9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https://www.pexels.com/pt-br/foto/computador-laptop-preto-e-cinza-546819/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https://www.pexels.com/pt-br/foto/mulher-de-paleto-azul-2422293/</a:t>
            </a:r>
            <a:endParaRPr/>
          </a:p>
        </p:txBody>
      </p:sp>
      <p:sp>
        <p:nvSpPr>
          <p:cNvPr id="202" name="Google Shape;202;g1148d9e7356_0_9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48d9e7356_0_10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https://www.pexels.com/pt-br/foto/computador-laptop-preto-e-cinza-546819/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https://www.pexels.com/pt-br/foto/mulher-de-paleto-azul-2422293/</a:t>
            </a:r>
            <a:endParaRPr/>
          </a:p>
        </p:txBody>
      </p:sp>
      <p:sp>
        <p:nvSpPr>
          <p:cNvPr id="207" name="Google Shape;207;g1148d9e7356_0_10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48d9e7356_0_11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https://www.pexels.com/pt-br/foto/computador-laptop-preto-e-cinza-546819/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https://www.pexels.com/pt-br/foto/mulher-de-paleto-azul-2422293/</a:t>
            </a:r>
            <a:endParaRPr/>
          </a:p>
        </p:txBody>
      </p:sp>
      <p:sp>
        <p:nvSpPr>
          <p:cNvPr id="214" name="Google Shape;214;g1148d9e7356_0_11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48d9e7356_0_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g1148d9e7356_0_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6014f5171_0_9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g116014f5171_0_9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014f5171_0_10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g116014f5171_0_10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014f5171_0_10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g116014f5171_0_10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60a08b561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g1160a08b561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0a08b561_0_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g1160a08b561_0_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60a08b561_0_30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https://pixabay.com/pt/illustrations/um-livro-isolado-arremessado-livros-2341848/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59" name="Google Shape;259;g1160a08b561_0_30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60a08b561_0_32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https://pixabay.com/pt/illustrations/um-livro-isolado-arremessado-livros-2341848/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66" name="Google Shape;266;g1160a08b561_0_32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60a08b561_0_34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https://pixabay.com/pt/illustrations/um-livro-isolado-arremessado-livros-2341848/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75" name="Google Shape;275;g1160a08b561_0_34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60a08b561_0_18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https://pixabay.com/pt/illustrations/um-livro-isolado-arremessado-livros-2341848/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86" name="Google Shape;286;g1160a08b561_0_18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60a08b561_0_36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https://pixabay.com/pt/illustrations/um-livro-isolado-arremessado-livros-2341848/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99" name="Google Shape;299;g1160a08b561_0_36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473b6e4c9_0_3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" name="Google Shape;63;g11473b6e4c9_0_3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60a08b561_0_38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https://pixabay.com/pt/illustrations/um-livro-isolado-arremessado-livros-2341848/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14" name="Google Shape;314;g1160a08b561_0_38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60a08b561_0_40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https://pixabay.com/pt/illustrations/um-livro-isolado-arremessado-livros-2341848/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31" name="Google Shape;331;g1160a08b561_0_40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60a08b561_0_42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https://pixabay.com/pt/illustrations/um-livro-isolado-arremessado-livros-2341848/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50" name="Google Shape;350;g1160a08b561_0_42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60a08b561_0_44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https://pixabay.com/pt/illustrations/um-livro-isolado-arremessado-livros-2341848/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71" name="Google Shape;371;g1160a08b561_0_44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60a08b561_0_48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https://pixabay.com/pt/illustrations/um-livro-isolado-arremessado-livros-2341848/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87" name="Google Shape;387;g1160a08b561_0_48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60a08b561_0_50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https://pixabay.com/pt/illustrations/um-livro-isolado-arremessado-livros-2341848/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05" name="Google Shape;405;g1160a08b561_0_50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6014f5171_0_24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5" name="Google Shape;425;g116014f5171_0_24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6014f5171_0_25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" name="Google Shape;432;g116014f5171_0_25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6014f5171_0_26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" name="Google Shape;438;g116014f5171_0_26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16014f5171_0_26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4" name="Google Shape;444;g116014f5171_0_26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473b6e4c9_0_2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" name="Google Shape;69;g11473b6e4c9_0_2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6014f5171_0_27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0" name="Google Shape;450;g116014f5171_0_27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6014f5171_0_27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/>
            </a:br>
            <a:endParaRPr/>
          </a:p>
        </p:txBody>
      </p:sp>
      <p:sp>
        <p:nvSpPr>
          <p:cNvPr id="457" name="Google Shape;457;g116014f5171_0_27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6014f5171_0_28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62" name="Google Shape;462;g116014f5171_0_28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160a08b561_0_17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8" name="Google Shape;468;g1160a08b561_0_17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16014f5171_0_29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3" name="Google Shape;473;g116014f5171_0_29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16e7a2f973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0" name="Google Shape;480;g116e7a2f973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16e7a2f973_0_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5" name="Google Shape;485;g116e7a2f973_0_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6e7a2f973_0_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1" name="Google Shape;491;g116e7a2f973_0_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6e7a2f973_0_1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g116e7a2f973_0_1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16e7a2f973_0_1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3" name="Google Shape;503;g116e7a2f973_0_1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473b6e4c9_0_4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https://www.shutterstock.com/pt/image-photo/business-process-flowchart-implement-improve-1856582122</a:t>
            </a:r>
            <a:endParaRPr/>
          </a:p>
        </p:txBody>
      </p:sp>
      <p:sp>
        <p:nvSpPr>
          <p:cNvPr id="75" name="Google Shape;75;g11473b6e4c9_0_4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16e7a2f973_0_2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9" name="Google Shape;509;g116e7a2f973_0_2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6e7a2f973_0_2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5" name="Google Shape;515;g116e7a2f973_0_2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16e7a2f973_0_3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1" name="Google Shape;521;g116e7a2f973_0_3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16e7a2f973_0_3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7" name="Google Shape;527;g116e7a2f973_0_3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6e7a2f973_0_4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g116e7a2f973_0_4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16e7a2f973_0_5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8" name="Google Shape;538;g116e7a2f973_0_5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6e7a2f973_0_5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4" name="Google Shape;544;g116e7a2f973_0_5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16e7a2f973_0_6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0" name="Google Shape;550;g116e7a2f973_0_6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6e7a2f973_0_6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6" name="Google Shape;556;g116e7a2f973_0_6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73ed69034_0_1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2" name="Google Shape;562;g1173ed69034_0_1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6014f5171_0_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https://pixabay.com/pt/illustrations/olho-criativo-gal%c3%a1xia-colagem-4997724/</a:t>
            </a:r>
            <a:endParaRPr/>
          </a:p>
        </p:txBody>
      </p:sp>
      <p:sp>
        <p:nvSpPr>
          <p:cNvPr id="81" name="Google Shape;81;g116014f5171_0_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73ed69034_0_6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567" name="Google Shape;567;g1173ed69034_0_6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173ed69034_0_15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579" name="Google Shape;579;g1173ed69034_0_155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73ed69034_0_8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592" name="Google Shape;592;g1173ed69034_0_8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173ed69034_0_16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607" name="Google Shape;607;g1173ed69034_0_16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173ed69034_0_10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623" name="Google Shape;623;g1173ed69034_0_10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173ed69034_0_18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641" name="Google Shape;641;g1173ed69034_0_18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73ed69034_0_20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0" name="Google Shape;660;g1173ed69034_0_20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173ed69034_0_20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5" name="Google Shape;665;g1173ed69034_0_20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173ed69034_0_21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2" name="Google Shape;672;g1173ed69034_0_21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173ed69034_0_22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8" name="Google Shape;678;g1173ed69034_0_225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48d9e7356_0_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Visualização e ideias</a:t>
            </a:r>
            <a:endParaRPr/>
          </a:p>
        </p:txBody>
      </p:sp>
      <p:sp>
        <p:nvSpPr>
          <p:cNvPr id="86" name="Google Shape;86;g1148d9e7356_0_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160a08b561_0_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4" name="Google Shape;684;g1160a08b561_0_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73ed69034_0_23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9" name="Google Shape;689;g1173ed69034_0_23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173ed69034_0_24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1" name="Google Shape;701;g1173ed69034_0_24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173ed69034_0_27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6" name="Google Shape;716;g1173ed69034_0_275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173ed69034_0_29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1" name="Google Shape;721;g1173ed69034_0_295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173ed69034_0_32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0" name="Google Shape;730;g1173ed69034_0_32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73ed69034_0_27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748" name="Google Shape;748;g1173ed69034_0_27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17e917c0e2_2_1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761" name="Google Shape;761;g117e917c0e2_2_1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173ed69034_0_36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6" name="Google Shape;776;g1173ed69034_0_36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173ed69034_0_37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5" name="Google Shape;785;g1173ed69034_0_37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473b6e4c9_1_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https://www.shutterstock.com/pt/image-vector/flow-chart-icon-trendy-linear-logo-1241820016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g11473b6e4c9_1_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173ed69034_0_38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800" name="Google Shape;800;g1173ed69034_0_385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173ed69034_0_39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5" name="Google Shape;815;g1173ed69034_0_39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173ed69034_0_40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4" name="Google Shape;824;g1173ed69034_0_40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173ed69034_0_42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847" name="Google Shape;847;g1173ed69034_0_42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207da0b2d6_2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2" name="Google Shape;862;g1207da0b2d6_2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173ed69034_0_26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7" name="Google Shape;867;g1173ed69034_0_26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180343004b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6" name="Google Shape;876;g1180343004b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180343004b_0_1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6" name="Google Shape;886;g1180343004b_0_1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180343004b_0_2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7" name="Google Shape;897;g1180343004b_0_2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180343004b_0_2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4" name="Google Shape;904;g1180343004b_0_2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title"/>
          </p:nvPr>
        </p:nvSpPr>
        <p:spPr>
          <a:xfrm>
            <a:off x="2081477" y="2304658"/>
            <a:ext cx="2156460" cy="779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50">
                <a:solidFill>
                  <a:srgbClr val="DC6DB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4"/>
          <p:cNvSpPr txBox="1"/>
          <p:nvPr>
            <p:ph type="ctrTitle"/>
          </p:nvPr>
        </p:nvSpPr>
        <p:spPr>
          <a:xfrm>
            <a:off x="2081477" y="4233428"/>
            <a:ext cx="15941145" cy="1156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subTitle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/>
          <p:nvPr/>
        </p:nvSpPr>
        <p:spPr>
          <a:xfrm>
            <a:off x="18448114" y="578605"/>
            <a:ext cx="1132840" cy="523875"/>
          </a:xfrm>
          <a:custGeom>
            <a:rect b="b" l="l" r="r" t="t"/>
            <a:pathLst>
              <a:path extrusionOk="0" h="523875" w="1132840">
                <a:moveTo>
                  <a:pt x="1125591" y="192339"/>
                </a:moveTo>
                <a:lnTo>
                  <a:pt x="1010828" y="192339"/>
                </a:lnTo>
                <a:lnTo>
                  <a:pt x="1019478" y="192581"/>
                </a:lnTo>
                <a:lnTo>
                  <a:pt x="1027321" y="193306"/>
                </a:lnTo>
                <a:lnTo>
                  <a:pt x="1064303" y="210883"/>
                </a:lnTo>
                <a:lnTo>
                  <a:pt x="1069475" y="220370"/>
                </a:lnTo>
                <a:lnTo>
                  <a:pt x="1071622" y="225553"/>
                </a:lnTo>
                <a:lnTo>
                  <a:pt x="1072491" y="230286"/>
                </a:lnTo>
                <a:lnTo>
                  <a:pt x="1072491" y="254002"/>
                </a:lnTo>
                <a:lnTo>
                  <a:pt x="1044042" y="286766"/>
                </a:lnTo>
                <a:lnTo>
                  <a:pt x="1039288" y="288074"/>
                </a:lnTo>
                <a:lnTo>
                  <a:pt x="1031529" y="291090"/>
                </a:lnTo>
                <a:lnTo>
                  <a:pt x="1025536" y="293173"/>
                </a:lnTo>
                <a:lnTo>
                  <a:pt x="1012240" y="297995"/>
                </a:lnTo>
                <a:lnTo>
                  <a:pt x="1004786" y="300566"/>
                </a:lnTo>
                <a:lnTo>
                  <a:pt x="996952" y="303422"/>
                </a:lnTo>
                <a:lnTo>
                  <a:pt x="972881" y="311791"/>
                </a:lnTo>
                <a:lnTo>
                  <a:pt x="943542" y="321707"/>
                </a:lnTo>
                <a:lnTo>
                  <a:pt x="931405" y="327114"/>
                </a:lnTo>
                <a:lnTo>
                  <a:pt x="897901" y="364509"/>
                </a:lnTo>
                <a:lnTo>
                  <a:pt x="890078" y="402364"/>
                </a:lnTo>
                <a:lnTo>
                  <a:pt x="890078" y="435997"/>
                </a:lnTo>
                <a:lnTo>
                  <a:pt x="901617" y="478527"/>
                </a:lnTo>
                <a:lnTo>
                  <a:pt x="938954" y="509090"/>
                </a:lnTo>
                <a:lnTo>
                  <a:pt x="976931" y="520026"/>
                </a:lnTo>
                <a:lnTo>
                  <a:pt x="1011268" y="522235"/>
                </a:lnTo>
                <a:lnTo>
                  <a:pt x="1029202" y="521676"/>
                </a:lnTo>
                <a:lnTo>
                  <a:pt x="1072491" y="513607"/>
                </a:lnTo>
                <a:lnTo>
                  <a:pt x="1109579" y="492058"/>
                </a:lnTo>
                <a:lnTo>
                  <a:pt x="1125613" y="469619"/>
                </a:lnTo>
                <a:lnTo>
                  <a:pt x="1010828" y="469619"/>
                </a:lnTo>
                <a:lnTo>
                  <a:pt x="994701" y="468736"/>
                </a:lnTo>
                <a:lnTo>
                  <a:pt x="957295" y="448649"/>
                </a:lnTo>
                <a:lnTo>
                  <a:pt x="950023" y="406668"/>
                </a:lnTo>
                <a:lnTo>
                  <a:pt x="951751" y="399338"/>
                </a:lnTo>
                <a:lnTo>
                  <a:pt x="983237" y="368711"/>
                </a:lnTo>
                <a:lnTo>
                  <a:pt x="1014713" y="357947"/>
                </a:lnTo>
                <a:lnTo>
                  <a:pt x="1022472" y="354910"/>
                </a:lnTo>
                <a:lnTo>
                  <a:pt x="1038869" y="348879"/>
                </a:lnTo>
                <a:lnTo>
                  <a:pt x="1046638" y="346282"/>
                </a:lnTo>
                <a:lnTo>
                  <a:pt x="1053957" y="343706"/>
                </a:lnTo>
                <a:lnTo>
                  <a:pt x="1060847" y="341110"/>
                </a:lnTo>
                <a:lnTo>
                  <a:pt x="1064732" y="338534"/>
                </a:lnTo>
                <a:lnTo>
                  <a:pt x="1068606" y="336146"/>
                </a:lnTo>
                <a:lnTo>
                  <a:pt x="1071276" y="332220"/>
                </a:lnTo>
                <a:lnTo>
                  <a:pt x="1072072" y="327749"/>
                </a:lnTo>
                <a:lnTo>
                  <a:pt x="1132437" y="327749"/>
                </a:lnTo>
                <a:lnTo>
                  <a:pt x="1132437" y="224673"/>
                </a:lnTo>
                <a:lnTo>
                  <a:pt x="1130586" y="206979"/>
                </a:lnTo>
                <a:lnTo>
                  <a:pt x="1125591" y="192339"/>
                </a:lnTo>
                <a:close/>
              </a:path>
              <a:path extrusionOk="0" h="523875" w="1132840">
                <a:moveTo>
                  <a:pt x="1132437" y="327749"/>
                </a:moveTo>
                <a:lnTo>
                  <a:pt x="1072491" y="327749"/>
                </a:lnTo>
                <a:lnTo>
                  <a:pt x="1072491" y="416154"/>
                </a:lnTo>
                <a:lnTo>
                  <a:pt x="1071684" y="428295"/>
                </a:lnTo>
                <a:lnTo>
                  <a:pt x="1051645" y="461795"/>
                </a:lnTo>
                <a:lnTo>
                  <a:pt x="1010828" y="469619"/>
                </a:lnTo>
                <a:lnTo>
                  <a:pt x="1125613" y="469619"/>
                </a:lnTo>
                <a:lnTo>
                  <a:pt x="1132437" y="435997"/>
                </a:lnTo>
                <a:lnTo>
                  <a:pt x="1132437" y="327749"/>
                </a:lnTo>
                <a:close/>
              </a:path>
              <a:path extrusionOk="0" h="523875" w="1132840">
                <a:moveTo>
                  <a:pt x="1010828" y="138435"/>
                </a:moveTo>
                <a:lnTo>
                  <a:pt x="967774" y="142433"/>
                </a:lnTo>
                <a:lnTo>
                  <a:pt x="925612" y="158300"/>
                </a:lnTo>
                <a:lnTo>
                  <a:pt x="895690" y="191491"/>
                </a:lnTo>
                <a:lnTo>
                  <a:pt x="888810" y="224673"/>
                </a:lnTo>
                <a:lnTo>
                  <a:pt x="888821" y="240223"/>
                </a:lnTo>
                <a:lnTo>
                  <a:pt x="890926" y="242338"/>
                </a:lnTo>
                <a:lnTo>
                  <a:pt x="893523" y="242359"/>
                </a:lnTo>
                <a:lnTo>
                  <a:pt x="947866" y="242359"/>
                </a:lnTo>
                <a:lnTo>
                  <a:pt x="950023" y="240641"/>
                </a:lnTo>
                <a:lnTo>
                  <a:pt x="950083" y="237626"/>
                </a:lnTo>
                <a:lnTo>
                  <a:pt x="951220" y="229593"/>
                </a:lnTo>
                <a:lnTo>
                  <a:pt x="981020" y="195950"/>
                </a:lnTo>
                <a:lnTo>
                  <a:pt x="1010828" y="192339"/>
                </a:lnTo>
                <a:lnTo>
                  <a:pt x="1125591" y="192339"/>
                </a:lnTo>
                <a:lnTo>
                  <a:pt x="1125057" y="190774"/>
                </a:lnTo>
                <a:lnTo>
                  <a:pt x="1086208" y="152253"/>
                </a:lnTo>
                <a:lnTo>
                  <a:pt x="1040101" y="139970"/>
                </a:lnTo>
                <a:lnTo>
                  <a:pt x="1010828" y="138435"/>
                </a:lnTo>
                <a:close/>
              </a:path>
              <a:path extrusionOk="0" h="523875" w="1132840">
                <a:moveTo>
                  <a:pt x="236788" y="192339"/>
                </a:moveTo>
                <a:lnTo>
                  <a:pt x="122028" y="192339"/>
                </a:lnTo>
                <a:lnTo>
                  <a:pt x="130678" y="192581"/>
                </a:lnTo>
                <a:lnTo>
                  <a:pt x="138518" y="193306"/>
                </a:lnTo>
                <a:lnTo>
                  <a:pt x="175492" y="210883"/>
                </a:lnTo>
                <a:lnTo>
                  <a:pt x="180675" y="220370"/>
                </a:lnTo>
                <a:lnTo>
                  <a:pt x="182832" y="225553"/>
                </a:lnTo>
                <a:lnTo>
                  <a:pt x="183701" y="230286"/>
                </a:lnTo>
                <a:lnTo>
                  <a:pt x="183701" y="254002"/>
                </a:lnTo>
                <a:lnTo>
                  <a:pt x="155231" y="286766"/>
                </a:lnTo>
                <a:lnTo>
                  <a:pt x="150498" y="288074"/>
                </a:lnTo>
                <a:lnTo>
                  <a:pt x="142729" y="291090"/>
                </a:lnTo>
                <a:lnTo>
                  <a:pt x="136732" y="293173"/>
                </a:lnTo>
                <a:lnTo>
                  <a:pt x="123438" y="297995"/>
                </a:lnTo>
                <a:lnTo>
                  <a:pt x="115986" y="300566"/>
                </a:lnTo>
                <a:lnTo>
                  <a:pt x="108149" y="303422"/>
                </a:lnTo>
                <a:lnTo>
                  <a:pt x="84081" y="311791"/>
                </a:lnTo>
                <a:lnTo>
                  <a:pt x="54763" y="321707"/>
                </a:lnTo>
                <a:lnTo>
                  <a:pt x="42612" y="327114"/>
                </a:lnTo>
                <a:lnTo>
                  <a:pt x="9099" y="364509"/>
                </a:lnTo>
                <a:lnTo>
                  <a:pt x="1267" y="402364"/>
                </a:lnTo>
                <a:lnTo>
                  <a:pt x="1267" y="435997"/>
                </a:lnTo>
                <a:lnTo>
                  <a:pt x="12810" y="478527"/>
                </a:lnTo>
                <a:lnTo>
                  <a:pt x="50148" y="509090"/>
                </a:lnTo>
                <a:lnTo>
                  <a:pt x="88122" y="520026"/>
                </a:lnTo>
                <a:lnTo>
                  <a:pt x="122457" y="522235"/>
                </a:lnTo>
                <a:lnTo>
                  <a:pt x="140390" y="521676"/>
                </a:lnTo>
                <a:lnTo>
                  <a:pt x="183701" y="513607"/>
                </a:lnTo>
                <a:lnTo>
                  <a:pt x="220779" y="492058"/>
                </a:lnTo>
                <a:lnTo>
                  <a:pt x="236809" y="469619"/>
                </a:lnTo>
                <a:lnTo>
                  <a:pt x="122028" y="469619"/>
                </a:lnTo>
                <a:lnTo>
                  <a:pt x="105895" y="468736"/>
                </a:lnTo>
                <a:lnTo>
                  <a:pt x="68494" y="448649"/>
                </a:lnTo>
                <a:lnTo>
                  <a:pt x="61223" y="406668"/>
                </a:lnTo>
                <a:lnTo>
                  <a:pt x="62951" y="399338"/>
                </a:lnTo>
                <a:lnTo>
                  <a:pt x="94426" y="368711"/>
                </a:lnTo>
                <a:lnTo>
                  <a:pt x="125912" y="357947"/>
                </a:lnTo>
                <a:lnTo>
                  <a:pt x="133682" y="354910"/>
                </a:lnTo>
                <a:lnTo>
                  <a:pt x="150058" y="348879"/>
                </a:lnTo>
                <a:lnTo>
                  <a:pt x="157828" y="346282"/>
                </a:lnTo>
                <a:lnTo>
                  <a:pt x="165147" y="343706"/>
                </a:lnTo>
                <a:lnTo>
                  <a:pt x="172047" y="341110"/>
                </a:lnTo>
                <a:lnTo>
                  <a:pt x="175932" y="338534"/>
                </a:lnTo>
                <a:lnTo>
                  <a:pt x="179796" y="336146"/>
                </a:lnTo>
                <a:lnTo>
                  <a:pt x="182466" y="332220"/>
                </a:lnTo>
                <a:lnTo>
                  <a:pt x="183261" y="327749"/>
                </a:lnTo>
                <a:lnTo>
                  <a:pt x="243637" y="327749"/>
                </a:lnTo>
                <a:lnTo>
                  <a:pt x="243637" y="224673"/>
                </a:lnTo>
                <a:lnTo>
                  <a:pt x="241784" y="206979"/>
                </a:lnTo>
                <a:lnTo>
                  <a:pt x="236788" y="192339"/>
                </a:lnTo>
                <a:close/>
              </a:path>
              <a:path extrusionOk="0" h="523875" w="1132840">
                <a:moveTo>
                  <a:pt x="243637" y="327749"/>
                </a:moveTo>
                <a:lnTo>
                  <a:pt x="183701" y="327749"/>
                </a:lnTo>
                <a:lnTo>
                  <a:pt x="183701" y="416154"/>
                </a:lnTo>
                <a:lnTo>
                  <a:pt x="182891" y="428295"/>
                </a:lnTo>
                <a:lnTo>
                  <a:pt x="162839" y="461795"/>
                </a:lnTo>
                <a:lnTo>
                  <a:pt x="122028" y="469619"/>
                </a:lnTo>
                <a:lnTo>
                  <a:pt x="236809" y="469619"/>
                </a:lnTo>
                <a:lnTo>
                  <a:pt x="243637" y="435997"/>
                </a:lnTo>
                <a:lnTo>
                  <a:pt x="243637" y="327749"/>
                </a:lnTo>
                <a:close/>
              </a:path>
              <a:path extrusionOk="0" h="523875" w="1132840">
                <a:moveTo>
                  <a:pt x="122028" y="138435"/>
                </a:moveTo>
                <a:lnTo>
                  <a:pt x="78792" y="142433"/>
                </a:lnTo>
                <a:lnTo>
                  <a:pt x="36805" y="158300"/>
                </a:lnTo>
                <a:lnTo>
                  <a:pt x="6879" y="191491"/>
                </a:lnTo>
                <a:lnTo>
                  <a:pt x="0" y="224673"/>
                </a:lnTo>
                <a:lnTo>
                  <a:pt x="11" y="240233"/>
                </a:lnTo>
                <a:lnTo>
                  <a:pt x="2126" y="242338"/>
                </a:lnTo>
                <a:lnTo>
                  <a:pt x="4743" y="242359"/>
                </a:lnTo>
                <a:lnTo>
                  <a:pt x="59066" y="242359"/>
                </a:lnTo>
                <a:lnTo>
                  <a:pt x="61223" y="240641"/>
                </a:lnTo>
                <a:lnTo>
                  <a:pt x="61283" y="237626"/>
                </a:lnTo>
                <a:lnTo>
                  <a:pt x="62419" y="229593"/>
                </a:lnTo>
                <a:lnTo>
                  <a:pt x="92220" y="195950"/>
                </a:lnTo>
                <a:lnTo>
                  <a:pt x="122028" y="192339"/>
                </a:lnTo>
                <a:lnTo>
                  <a:pt x="236788" y="192339"/>
                </a:lnTo>
                <a:lnTo>
                  <a:pt x="236253" y="190774"/>
                </a:lnTo>
                <a:lnTo>
                  <a:pt x="197402" y="152253"/>
                </a:lnTo>
                <a:lnTo>
                  <a:pt x="151295" y="139970"/>
                </a:lnTo>
                <a:lnTo>
                  <a:pt x="122028" y="138435"/>
                </a:lnTo>
                <a:close/>
              </a:path>
              <a:path extrusionOk="0" h="523875" w="1132840">
                <a:moveTo>
                  <a:pt x="864644" y="138435"/>
                </a:moveTo>
                <a:lnTo>
                  <a:pt x="827116" y="138435"/>
                </a:lnTo>
                <a:lnTo>
                  <a:pt x="806594" y="139089"/>
                </a:lnTo>
                <a:lnTo>
                  <a:pt x="759411" y="149199"/>
                </a:lnTo>
                <a:lnTo>
                  <a:pt x="722753" y="174225"/>
                </a:lnTo>
                <a:lnTo>
                  <a:pt x="705507" y="213459"/>
                </a:lnTo>
                <a:lnTo>
                  <a:pt x="704649" y="221228"/>
                </a:lnTo>
                <a:lnTo>
                  <a:pt x="704670" y="521397"/>
                </a:lnTo>
                <a:lnTo>
                  <a:pt x="706774" y="523512"/>
                </a:lnTo>
                <a:lnTo>
                  <a:pt x="709392" y="523544"/>
                </a:lnTo>
                <a:lnTo>
                  <a:pt x="761129" y="523544"/>
                </a:lnTo>
                <a:lnTo>
                  <a:pt x="763746" y="523512"/>
                </a:lnTo>
                <a:lnTo>
                  <a:pt x="765851" y="521397"/>
                </a:lnTo>
                <a:lnTo>
                  <a:pt x="765872" y="234170"/>
                </a:lnTo>
                <a:lnTo>
                  <a:pt x="766312" y="229417"/>
                </a:lnTo>
                <a:lnTo>
                  <a:pt x="767610" y="224244"/>
                </a:lnTo>
                <a:lnTo>
                  <a:pt x="769170" y="218914"/>
                </a:lnTo>
                <a:lnTo>
                  <a:pt x="771977" y="214024"/>
                </a:lnTo>
                <a:lnTo>
                  <a:pt x="775798" y="210004"/>
                </a:lnTo>
                <a:lnTo>
                  <a:pt x="780102" y="205271"/>
                </a:lnTo>
                <a:lnTo>
                  <a:pt x="816596" y="193085"/>
                </a:lnTo>
                <a:lnTo>
                  <a:pt x="825828" y="192758"/>
                </a:lnTo>
                <a:lnTo>
                  <a:pt x="851691" y="192758"/>
                </a:lnTo>
                <a:lnTo>
                  <a:pt x="853859" y="191470"/>
                </a:lnTo>
                <a:lnTo>
                  <a:pt x="854288" y="189313"/>
                </a:lnTo>
                <a:lnTo>
                  <a:pt x="865941" y="144434"/>
                </a:lnTo>
                <a:lnTo>
                  <a:pt x="866780" y="141451"/>
                </a:lnTo>
                <a:lnTo>
                  <a:pt x="864644" y="138435"/>
                </a:lnTo>
                <a:close/>
              </a:path>
              <a:path extrusionOk="0" h="523875" w="1132840">
                <a:moveTo>
                  <a:pt x="466153" y="138435"/>
                </a:moveTo>
                <a:lnTo>
                  <a:pt x="409673" y="138435"/>
                </a:lnTo>
                <a:lnTo>
                  <a:pt x="407506" y="140582"/>
                </a:lnTo>
                <a:lnTo>
                  <a:pt x="407506" y="441169"/>
                </a:lnTo>
                <a:lnTo>
                  <a:pt x="408879" y="448918"/>
                </a:lnTo>
                <a:lnTo>
                  <a:pt x="410522" y="458415"/>
                </a:lnTo>
                <a:lnTo>
                  <a:pt x="432510" y="494861"/>
                </a:lnTo>
                <a:lnTo>
                  <a:pt x="475712" y="517286"/>
                </a:lnTo>
                <a:lnTo>
                  <a:pt x="529994" y="523104"/>
                </a:lnTo>
                <a:lnTo>
                  <a:pt x="550452" y="522458"/>
                </a:lnTo>
                <a:lnTo>
                  <a:pt x="597699" y="512759"/>
                </a:lnTo>
                <a:lnTo>
                  <a:pt x="634347" y="487744"/>
                </a:lnTo>
                <a:lnTo>
                  <a:pt x="646303" y="468771"/>
                </a:lnTo>
                <a:lnTo>
                  <a:pt x="528696" y="468771"/>
                </a:lnTo>
                <a:lnTo>
                  <a:pt x="519132" y="468451"/>
                </a:lnTo>
                <a:lnTo>
                  <a:pt x="482551" y="457127"/>
                </a:lnTo>
                <a:lnTo>
                  <a:pt x="478666" y="452373"/>
                </a:lnTo>
                <a:lnTo>
                  <a:pt x="474781" y="448070"/>
                </a:lnTo>
                <a:lnTo>
                  <a:pt x="472195" y="442897"/>
                </a:lnTo>
                <a:lnTo>
                  <a:pt x="469609" y="432531"/>
                </a:lnTo>
                <a:lnTo>
                  <a:pt x="468310" y="426081"/>
                </a:lnTo>
                <a:lnTo>
                  <a:pt x="468310" y="140582"/>
                </a:lnTo>
                <a:lnTo>
                  <a:pt x="466153" y="138435"/>
                </a:lnTo>
                <a:close/>
              </a:path>
              <a:path extrusionOk="0" h="523875" w="1132840">
                <a:moveTo>
                  <a:pt x="650724" y="138435"/>
                </a:moveTo>
                <a:lnTo>
                  <a:pt x="594244" y="138435"/>
                </a:lnTo>
                <a:lnTo>
                  <a:pt x="592087" y="140582"/>
                </a:lnTo>
                <a:lnTo>
                  <a:pt x="592087" y="429096"/>
                </a:lnTo>
                <a:lnTo>
                  <a:pt x="590359" y="433400"/>
                </a:lnTo>
                <a:lnTo>
                  <a:pt x="561889" y="464027"/>
                </a:lnTo>
                <a:lnTo>
                  <a:pt x="528696" y="468771"/>
                </a:lnTo>
                <a:lnTo>
                  <a:pt x="646303" y="468771"/>
                </a:lnTo>
                <a:lnTo>
                  <a:pt x="647501" y="466041"/>
                </a:lnTo>
                <a:lnTo>
                  <a:pt x="649436" y="458855"/>
                </a:lnTo>
                <a:lnTo>
                  <a:pt x="651603" y="448918"/>
                </a:lnTo>
                <a:lnTo>
                  <a:pt x="652451" y="441169"/>
                </a:lnTo>
                <a:lnTo>
                  <a:pt x="652451" y="422615"/>
                </a:lnTo>
                <a:lnTo>
                  <a:pt x="652891" y="422615"/>
                </a:lnTo>
                <a:lnTo>
                  <a:pt x="652891" y="140582"/>
                </a:lnTo>
                <a:lnTo>
                  <a:pt x="650724" y="138435"/>
                </a:lnTo>
                <a:close/>
              </a:path>
              <a:path extrusionOk="0" h="523875" w="1132840">
                <a:moveTo>
                  <a:pt x="652891" y="422615"/>
                </a:moveTo>
                <a:lnTo>
                  <a:pt x="652451" y="422615"/>
                </a:lnTo>
                <a:lnTo>
                  <a:pt x="652891" y="422636"/>
                </a:lnTo>
                <a:close/>
              </a:path>
              <a:path extrusionOk="0" h="523875" w="1132840">
                <a:moveTo>
                  <a:pt x="353602" y="0"/>
                </a:moveTo>
                <a:lnTo>
                  <a:pt x="297101" y="0"/>
                </a:lnTo>
                <a:lnTo>
                  <a:pt x="294965" y="2157"/>
                </a:lnTo>
                <a:lnTo>
                  <a:pt x="294986" y="520957"/>
                </a:lnTo>
                <a:lnTo>
                  <a:pt x="297090" y="523083"/>
                </a:lnTo>
                <a:lnTo>
                  <a:pt x="299698" y="523104"/>
                </a:lnTo>
                <a:lnTo>
                  <a:pt x="351026" y="523104"/>
                </a:lnTo>
                <a:lnTo>
                  <a:pt x="353644" y="523083"/>
                </a:lnTo>
                <a:lnTo>
                  <a:pt x="355748" y="520957"/>
                </a:lnTo>
                <a:lnTo>
                  <a:pt x="355769" y="2157"/>
                </a:lnTo>
                <a:lnTo>
                  <a:pt x="353602" y="0"/>
                </a:lnTo>
                <a:close/>
              </a:path>
            </a:pathLst>
          </a:custGeom>
          <a:solidFill>
            <a:srgbClr val="46454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5"/>
          <p:cNvSpPr txBox="1"/>
          <p:nvPr>
            <p:ph type="title"/>
          </p:nvPr>
        </p:nvSpPr>
        <p:spPr>
          <a:xfrm>
            <a:off x="2081477" y="2304658"/>
            <a:ext cx="2156460" cy="779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50">
                <a:solidFill>
                  <a:srgbClr val="DC6DB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/>
          <p:nvPr>
            <p:ph type="title"/>
          </p:nvPr>
        </p:nvSpPr>
        <p:spPr>
          <a:xfrm>
            <a:off x="2081477" y="2304658"/>
            <a:ext cx="2156460" cy="779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50">
                <a:solidFill>
                  <a:srgbClr val="DC6DB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" type="body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2" type="body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2081477" y="2304658"/>
            <a:ext cx="2156460" cy="779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950" u="none" cap="none" strike="noStrike">
                <a:solidFill>
                  <a:srgbClr val="DC6DB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49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Relationship Id="rId4" Type="http://schemas.openxmlformats.org/officeDocument/2006/relationships/image" Target="../media/image2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Relationship Id="rId4" Type="http://schemas.openxmlformats.org/officeDocument/2006/relationships/image" Target="../media/image48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9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5" Type="http://schemas.openxmlformats.org/officeDocument/2006/relationships/image" Target="../media/image7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5" Type="http://schemas.openxmlformats.org/officeDocument/2006/relationships/image" Target="../media/image70.png"/><Relationship Id="rId6" Type="http://schemas.openxmlformats.org/officeDocument/2006/relationships/image" Target="../media/image5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4.png"/><Relationship Id="rId4" Type="http://schemas.openxmlformats.org/officeDocument/2006/relationships/image" Target="../media/image8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4.png"/><Relationship Id="rId4" Type="http://schemas.openxmlformats.org/officeDocument/2006/relationships/image" Target="../media/image76.png"/><Relationship Id="rId5" Type="http://schemas.openxmlformats.org/officeDocument/2006/relationships/image" Target="../media/image8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9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8925" y="-72157"/>
            <a:ext cx="20243024" cy="1138110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"/>
          <p:cNvSpPr txBox="1"/>
          <p:nvPr>
            <p:ph type="title"/>
          </p:nvPr>
        </p:nvSpPr>
        <p:spPr>
          <a:xfrm>
            <a:off x="1983775" y="2658450"/>
            <a:ext cx="158085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0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MODELAGEM DE BANCO DE DADOS RELACIONAL</a:t>
            </a:r>
            <a:endParaRPr b="1" sz="10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18274849" y="349998"/>
            <a:ext cx="1305598" cy="692825"/>
          </a:xfrm>
          <a:custGeom>
            <a:rect b="b" l="l" r="r" t="t"/>
            <a:pathLst>
              <a:path extrusionOk="0" h="523875" w="1132840">
                <a:moveTo>
                  <a:pt x="1125591" y="192339"/>
                </a:moveTo>
                <a:lnTo>
                  <a:pt x="1010828" y="192339"/>
                </a:lnTo>
                <a:lnTo>
                  <a:pt x="1019478" y="192581"/>
                </a:lnTo>
                <a:lnTo>
                  <a:pt x="1027321" y="193306"/>
                </a:lnTo>
                <a:lnTo>
                  <a:pt x="1064303" y="210883"/>
                </a:lnTo>
                <a:lnTo>
                  <a:pt x="1069475" y="220370"/>
                </a:lnTo>
                <a:lnTo>
                  <a:pt x="1071622" y="225553"/>
                </a:lnTo>
                <a:lnTo>
                  <a:pt x="1072491" y="230286"/>
                </a:lnTo>
                <a:lnTo>
                  <a:pt x="1072491" y="254002"/>
                </a:lnTo>
                <a:lnTo>
                  <a:pt x="1044042" y="286766"/>
                </a:lnTo>
                <a:lnTo>
                  <a:pt x="1039288" y="288074"/>
                </a:lnTo>
                <a:lnTo>
                  <a:pt x="1031529" y="291090"/>
                </a:lnTo>
                <a:lnTo>
                  <a:pt x="1025536" y="293173"/>
                </a:lnTo>
                <a:lnTo>
                  <a:pt x="1012240" y="297995"/>
                </a:lnTo>
                <a:lnTo>
                  <a:pt x="1004786" y="300566"/>
                </a:lnTo>
                <a:lnTo>
                  <a:pt x="996952" y="303422"/>
                </a:lnTo>
                <a:lnTo>
                  <a:pt x="972881" y="311791"/>
                </a:lnTo>
                <a:lnTo>
                  <a:pt x="943542" y="321707"/>
                </a:lnTo>
                <a:lnTo>
                  <a:pt x="931405" y="327114"/>
                </a:lnTo>
                <a:lnTo>
                  <a:pt x="897901" y="364509"/>
                </a:lnTo>
                <a:lnTo>
                  <a:pt x="890078" y="402364"/>
                </a:lnTo>
                <a:lnTo>
                  <a:pt x="890078" y="435997"/>
                </a:lnTo>
                <a:lnTo>
                  <a:pt x="901617" y="478527"/>
                </a:lnTo>
                <a:lnTo>
                  <a:pt x="938954" y="509090"/>
                </a:lnTo>
                <a:lnTo>
                  <a:pt x="976931" y="520026"/>
                </a:lnTo>
                <a:lnTo>
                  <a:pt x="1011268" y="522235"/>
                </a:lnTo>
                <a:lnTo>
                  <a:pt x="1029202" y="521676"/>
                </a:lnTo>
                <a:lnTo>
                  <a:pt x="1072491" y="513607"/>
                </a:lnTo>
                <a:lnTo>
                  <a:pt x="1109579" y="492058"/>
                </a:lnTo>
                <a:lnTo>
                  <a:pt x="1125613" y="469619"/>
                </a:lnTo>
                <a:lnTo>
                  <a:pt x="1010828" y="469619"/>
                </a:lnTo>
                <a:lnTo>
                  <a:pt x="994701" y="468736"/>
                </a:lnTo>
                <a:lnTo>
                  <a:pt x="957295" y="448649"/>
                </a:lnTo>
                <a:lnTo>
                  <a:pt x="950023" y="406668"/>
                </a:lnTo>
                <a:lnTo>
                  <a:pt x="951751" y="399338"/>
                </a:lnTo>
                <a:lnTo>
                  <a:pt x="983237" y="368711"/>
                </a:lnTo>
                <a:lnTo>
                  <a:pt x="1014713" y="357947"/>
                </a:lnTo>
                <a:lnTo>
                  <a:pt x="1022472" y="354910"/>
                </a:lnTo>
                <a:lnTo>
                  <a:pt x="1038869" y="348879"/>
                </a:lnTo>
                <a:lnTo>
                  <a:pt x="1046638" y="346282"/>
                </a:lnTo>
                <a:lnTo>
                  <a:pt x="1053957" y="343706"/>
                </a:lnTo>
                <a:lnTo>
                  <a:pt x="1060847" y="341110"/>
                </a:lnTo>
                <a:lnTo>
                  <a:pt x="1064732" y="338534"/>
                </a:lnTo>
                <a:lnTo>
                  <a:pt x="1068606" y="336146"/>
                </a:lnTo>
                <a:lnTo>
                  <a:pt x="1071276" y="332220"/>
                </a:lnTo>
                <a:lnTo>
                  <a:pt x="1072072" y="327749"/>
                </a:lnTo>
                <a:lnTo>
                  <a:pt x="1132437" y="327749"/>
                </a:lnTo>
                <a:lnTo>
                  <a:pt x="1132437" y="224673"/>
                </a:lnTo>
                <a:lnTo>
                  <a:pt x="1130586" y="206979"/>
                </a:lnTo>
                <a:lnTo>
                  <a:pt x="1125591" y="192339"/>
                </a:lnTo>
                <a:close/>
              </a:path>
              <a:path extrusionOk="0" h="523875" w="1132840">
                <a:moveTo>
                  <a:pt x="1132437" y="327749"/>
                </a:moveTo>
                <a:lnTo>
                  <a:pt x="1072491" y="327749"/>
                </a:lnTo>
                <a:lnTo>
                  <a:pt x="1072491" y="416154"/>
                </a:lnTo>
                <a:lnTo>
                  <a:pt x="1071684" y="428295"/>
                </a:lnTo>
                <a:lnTo>
                  <a:pt x="1051645" y="461795"/>
                </a:lnTo>
                <a:lnTo>
                  <a:pt x="1010828" y="469619"/>
                </a:lnTo>
                <a:lnTo>
                  <a:pt x="1125613" y="469619"/>
                </a:lnTo>
                <a:lnTo>
                  <a:pt x="1132437" y="435997"/>
                </a:lnTo>
                <a:lnTo>
                  <a:pt x="1132437" y="327749"/>
                </a:lnTo>
                <a:close/>
              </a:path>
              <a:path extrusionOk="0" h="523875" w="1132840">
                <a:moveTo>
                  <a:pt x="1010828" y="138435"/>
                </a:moveTo>
                <a:lnTo>
                  <a:pt x="967774" y="142433"/>
                </a:lnTo>
                <a:lnTo>
                  <a:pt x="925612" y="158300"/>
                </a:lnTo>
                <a:lnTo>
                  <a:pt x="895690" y="191491"/>
                </a:lnTo>
                <a:lnTo>
                  <a:pt x="888810" y="224673"/>
                </a:lnTo>
                <a:lnTo>
                  <a:pt x="888821" y="240223"/>
                </a:lnTo>
                <a:lnTo>
                  <a:pt x="890926" y="242338"/>
                </a:lnTo>
                <a:lnTo>
                  <a:pt x="893523" y="242359"/>
                </a:lnTo>
                <a:lnTo>
                  <a:pt x="947866" y="242359"/>
                </a:lnTo>
                <a:lnTo>
                  <a:pt x="950023" y="240641"/>
                </a:lnTo>
                <a:lnTo>
                  <a:pt x="950083" y="237626"/>
                </a:lnTo>
                <a:lnTo>
                  <a:pt x="951220" y="229593"/>
                </a:lnTo>
                <a:lnTo>
                  <a:pt x="981020" y="195950"/>
                </a:lnTo>
                <a:lnTo>
                  <a:pt x="1010828" y="192339"/>
                </a:lnTo>
                <a:lnTo>
                  <a:pt x="1125591" y="192339"/>
                </a:lnTo>
                <a:lnTo>
                  <a:pt x="1125057" y="190774"/>
                </a:lnTo>
                <a:lnTo>
                  <a:pt x="1086208" y="152253"/>
                </a:lnTo>
                <a:lnTo>
                  <a:pt x="1040101" y="139970"/>
                </a:lnTo>
                <a:lnTo>
                  <a:pt x="1010828" y="138435"/>
                </a:lnTo>
                <a:close/>
              </a:path>
              <a:path extrusionOk="0" h="523875" w="1132840">
                <a:moveTo>
                  <a:pt x="236788" y="192339"/>
                </a:moveTo>
                <a:lnTo>
                  <a:pt x="122028" y="192339"/>
                </a:lnTo>
                <a:lnTo>
                  <a:pt x="130678" y="192581"/>
                </a:lnTo>
                <a:lnTo>
                  <a:pt x="138518" y="193306"/>
                </a:lnTo>
                <a:lnTo>
                  <a:pt x="175492" y="210883"/>
                </a:lnTo>
                <a:lnTo>
                  <a:pt x="180675" y="220370"/>
                </a:lnTo>
                <a:lnTo>
                  <a:pt x="182832" y="225553"/>
                </a:lnTo>
                <a:lnTo>
                  <a:pt x="183701" y="230286"/>
                </a:lnTo>
                <a:lnTo>
                  <a:pt x="183701" y="254002"/>
                </a:lnTo>
                <a:lnTo>
                  <a:pt x="155231" y="286766"/>
                </a:lnTo>
                <a:lnTo>
                  <a:pt x="150498" y="288074"/>
                </a:lnTo>
                <a:lnTo>
                  <a:pt x="142729" y="291090"/>
                </a:lnTo>
                <a:lnTo>
                  <a:pt x="136732" y="293173"/>
                </a:lnTo>
                <a:lnTo>
                  <a:pt x="123438" y="297995"/>
                </a:lnTo>
                <a:lnTo>
                  <a:pt x="115986" y="300566"/>
                </a:lnTo>
                <a:lnTo>
                  <a:pt x="108149" y="303422"/>
                </a:lnTo>
                <a:lnTo>
                  <a:pt x="84081" y="311791"/>
                </a:lnTo>
                <a:lnTo>
                  <a:pt x="54763" y="321707"/>
                </a:lnTo>
                <a:lnTo>
                  <a:pt x="42612" y="327114"/>
                </a:lnTo>
                <a:lnTo>
                  <a:pt x="9099" y="364509"/>
                </a:lnTo>
                <a:lnTo>
                  <a:pt x="1267" y="402364"/>
                </a:lnTo>
                <a:lnTo>
                  <a:pt x="1267" y="435997"/>
                </a:lnTo>
                <a:lnTo>
                  <a:pt x="12810" y="478527"/>
                </a:lnTo>
                <a:lnTo>
                  <a:pt x="50148" y="509090"/>
                </a:lnTo>
                <a:lnTo>
                  <a:pt x="88122" y="520026"/>
                </a:lnTo>
                <a:lnTo>
                  <a:pt x="122457" y="522235"/>
                </a:lnTo>
                <a:lnTo>
                  <a:pt x="140390" y="521676"/>
                </a:lnTo>
                <a:lnTo>
                  <a:pt x="183701" y="513607"/>
                </a:lnTo>
                <a:lnTo>
                  <a:pt x="220779" y="492058"/>
                </a:lnTo>
                <a:lnTo>
                  <a:pt x="236809" y="469619"/>
                </a:lnTo>
                <a:lnTo>
                  <a:pt x="122028" y="469619"/>
                </a:lnTo>
                <a:lnTo>
                  <a:pt x="105895" y="468736"/>
                </a:lnTo>
                <a:lnTo>
                  <a:pt x="68494" y="448649"/>
                </a:lnTo>
                <a:lnTo>
                  <a:pt x="61223" y="406668"/>
                </a:lnTo>
                <a:lnTo>
                  <a:pt x="62951" y="399338"/>
                </a:lnTo>
                <a:lnTo>
                  <a:pt x="94426" y="368711"/>
                </a:lnTo>
                <a:lnTo>
                  <a:pt x="125912" y="357947"/>
                </a:lnTo>
                <a:lnTo>
                  <a:pt x="133682" y="354910"/>
                </a:lnTo>
                <a:lnTo>
                  <a:pt x="150058" y="348879"/>
                </a:lnTo>
                <a:lnTo>
                  <a:pt x="157828" y="346282"/>
                </a:lnTo>
                <a:lnTo>
                  <a:pt x="165147" y="343706"/>
                </a:lnTo>
                <a:lnTo>
                  <a:pt x="172047" y="341110"/>
                </a:lnTo>
                <a:lnTo>
                  <a:pt x="175932" y="338534"/>
                </a:lnTo>
                <a:lnTo>
                  <a:pt x="179796" y="336146"/>
                </a:lnTo>
                <a:lnTo>
                  <a:pt x="182466" y="332220"/>
                </a:lnTo>
                <a:lnTo>
                  <a:pt x="183261" y="327749"/>
                </a:lnTo>
                <a:lnTo>
                  <a:pt x="243637" y="327749"/>
                </a:lnTo>
                <a:lnTo>
                  <a:pt x="243637" y="224673"/>
                </a:lnTo>
                <a:lnTo>
                  <a:pt x="241784" y="206979"/>
                </a:lnTo>
                <a:lnTo>
                  <a:pt x="236788" y="192339"/>
                </a:lnTo>
                <a:close/>
              </a:path>
              <a:path extrusionOk="0" h="523875" w="1132840">
                <a:moveTo>
                  <a:pt x="243637" y="327749"/>
                </a:moveTo>
                <a:lnTo>
                  <a:pt x="183701" y="327749"/>
                </a:lnTo>
                <a:lnTo>
                  <a:pt x="183701" y="416154"/>
                </a:lnTo>
                <a:lnTo>
                  <a:pt x="182891" y="428295"/>
                </a:lnTo>
                <a:lnTo>
                  <a:pt x="162839" y="461795"/>
                </a:lnTo>
                <a:lnTo>
                  <a:pt x="122028" y="469619"/>
                </a:lnTo>
                <a:lnTo>
                  <a:pt x="236809" y="469619"/>
                </a:lnTo>
                <a:lnTo>
                  <a:pt x="243637" y="435997"/>
                </a:lnTo>
                <a:lnTo>
                  <a:pt x="243637" y="327749"/>
                </a:lnTo>
                <a:close/>
              </a:path>
              <a:path extrusionOk="0" h="523875" w="1132840">
                <a:moveTo>
                  <a:pt x="122028" y="138435"/>
                </a:moveTo>
                <a:lnTo>
                  <a:pt x="78792" y="142433"/>
                </a:lnTo>
                <a:lnTo>
                  <a:pt x="36805" y="158300"/>
                </a:lnTo>
                <a:lnTo>
                  <a:pt x="6879" y="191491"/>
                </a:lnTo>
                <a:lnTo>
                  <a:pt x="0" y="224673"/>
                </a:lnTo>
                <a:lnTo>
                  <a:pt x="11" y="240233"/>
                </a:lnTo>
                <a:lnTo>
                  <a:pt x="2126" y="242338"/>
                </a:lnTo>
                <a:lnTo>
                  <a:pt x="4743" y="242359"/>
                </a:lnTo>
                <a:lnTo>
                  <a:pt x="59066" y="242359"/>
                </a:lnTo>
                <a:lnTo>
                  <a:pt x="61223" y="240641"/>
                </a:lnTo>
                <a:lnTo>
                  <a:pt x="61283" y="237626"/>
                </a:lnTo>
                <a:lnTo>
                  <a:pt x="62419" y="229593"/>
                </a:lnTo>
                <a:lnTo>
                  <a:pt x="92220" y="195950"/>
                </a:lnTo>
                <a:lnTo>
                  <a:pt x="122028" y="192339"/>
                </a:lnTo>
                <a:lnTo>
                  <a:pt x="236788" y="192339"/>
                </a:lnTo>
                <a:lnTo>
                  <a:pt x="236253" y="190774"/>
                </a:lnTo>
                <a:lnTo>
                  <a:pt x="197402" y="152253"/>
                </a:lnTo>
                <a:lnTo>
                  <a:pt x="151295" y="139970"/>
                </a:lnTo>
                <a:lnTo>
                  <a:pt x="122028" y="138435"/>
                </a:lnTo>
                <a:close/>
              </a:path>
              <a:path extrusionOk="0" h="523875" w="1132840">
                <a:moveTo>
                  <a:pt x="864644" y="138435"/>
                </a:moveTo>
                <a:lnTo>
                  <a:pt x="827116" y="138435"/>
                </a:lnTo>
                <a:lnTo>
                  <a:pt x="806594" y="139089"/>
                </a:lnTo>
                <a:lnTo>
                  <a:pt x="759411" y="149199"/>
                </a:lnTo>
                <a:lnTo>
                  <a:pt x="722753" y="174225"/>
                </a:lnTo>
                <a:lnTo>
                  <a:pt x="705507" y="213459"/>
                </a:lnTo>
                <a:lnTo>
                  <a:pt x="704649" y="221228"/>
                </a:lnTo>
                <a:lnTo>
                  <a:pt x="704670" y="521397"/>
                </a:lnTo>
                <a:lnTo>
                  <a:pt x="706774" y="523512"/>
                </a:lnTo>
                <a:lnTo>
                  <a:pt x="709392" y="523544"/>
                </a:lnTo>
                <a:lnTo>
                  <a:pt x="761129" y="523544"/>
                </a:lnTo>
                <a:lnTo>
                  <a:pt x="763746" y="523512"/>
                </a:lnTo>
                <a:lnTo>
                  <a:pt x="765851" y="521397"/>
                </a:lnTo>
                <a:lnTo>
                  <a:pt x="765872" y="234170"/>
                </a:lnTo>
                <a:lnTo>
                  <a:pt x="766312" y="229417"/>
                </a:lnTo>
                <a:lnTo>
                  <a:pt x="767610" y="224244"/>
                </a:lnTo>
                <a:lnTo>
                  <a:pt x="769170" y="218914"/>
                </a:lnTo>
                <a:lnTo>
                  <a:pt x="771977" y="214024"/>
                </a:lnTo>
                <a:lnTo>
                  <a:pt x="775798" y="210004"/>
                </a:lnTo>
                <a:lnTo>
                  <a:pt x="780102" y="205271"/>
                </a:lnTo>
                <a:lnTo>
                  <a:pt x="816596" y="193085"/>
                </a:lnTo>
                <a:lnTo>
                  <a:pt x="825828" y="192758"/>
                </a:lnTo>
                <a:lnTo>
                  <a:pt x="851691" y="192758"/>
                </a:lnTo>
                <a:lnTo>
                  <a:pt x="853859" y="191470"/>
                </a:lnTo>
                <a:lnTo>
                  <a:pt x="854288" y="189313"/>
                </a:lnTo>
                <a:lnTo>
                  <a:pt x="865941" y="144434"/>
                </a:lnTo>
                <a:lnTo>
                  <a:pt x="866780" y="141451"/>
                </a:lnTo>
                <a:lnTo>
                  <a:pt x="864644" y="138435"/>
                </a:lnTo>
                <a:close/>
              </a:path>
              <a:path extrusionOk="0" h="523875" w="1132840">
                <a:moveTo>
                  <a:pt x="466153" y="138435"/>
                </a:moveTo>
                <a:lnTo>
                  <a:pt x="409673" y="138435"/>
                </a:lnTo>
                <a:lnTo>
                  <a:pt x="407506" y="140582"/>
                </a:lnTo>
                <a:lnTo>
                  <a:pt x="407506" y="441169"/>
                </a:lnTo>
                <a:lnTo>
                  <a:pt x="408879" y="448918"/>
                </a:lnTo>
                <a:lnTo>
                  <a:pt x="410522" y="458415"/>
                </a:lnTo>
                <a:lnTo>
                  <a:pt x="432510" y="494861"/>
                </a:lnTo>
                <a:lnTo>
                  <a:pt x="475712" y="517286"/>
                </a:lnTo>
                <a:lnTo>
                  <a:pt x="529994" y="523104"/>
                </a:lnTo>
                <a:lnTo>
                  <a:pt x="550452" y="522458"/>
                </a:lnTo>
                <a:lnTo>
                  <a:pt x="597699" y="512759"/>
                </a:lnTo>
                <a:lnTo>
                  <a:pt x="634347" y="487744"/>
                </a:lnTo>
                <a:lnTo>
                  <a:pt x="646303" y="468771"/>
                </a:lnTo>
                <a:lnTo>
                  <a:pt x="528696" y="468771"/>
                </a:lnTo>
                <a:lnTo>
                  <a:pt x="519132" y="468451"/>
                </a:lnTo>
                <a:lnTo>
                  <a:pt x="482551" y="457127"/>
                </a:lnTo>
                <a:lnTo>
                  <a:pt x="478666" y="452373"/>
                </a:lnTo>
                <a:lnTo>
                  <a:pt x="474781" y="448070"/>
                </a:lnTo>
                <a:lnTo>
                  <a:pt x="472195" y="442897"/>
                </a:lnTo>
                <a:lnTo>
                  <a:pt x="469609" y="432531"/>
                </a:lnTo>
                <a:lnTo>
                  <a:pt x="468310" y="426081"/>
                </a:lnTo>
                <a:lnTo>
                  <a:pt x="468310" y="140582"/>
                </a:lnTo>
                <a:lnTo>
                  <a:pt x="466153" y="138435"/>
                </a:lnTo>
                <a:close/>
              </a:path>
              <a:path extrusionOk="0" h="523875" w="1132840">
                <a:moveTo>
                  <a:pt x="650724" y="138435"/>
                </a:moveTo>
                <a:lnTo>
                  <a:pt x="594244" y="138435"/>
                </a:lnTo>
                <a:lnTo>
                  <a:pt x="592087" y="140582"/>
                </a:lnTo>
                <a:lnTo>
                  <a:pt x="592087" y="429096"/>
                </a:lnTo>
                <a:lnTo>
                  <a:pt x="590359" y="433400"/>
                </a:lnTo>
                <a:lnTo>
                  <a:pt x="561889" y="464027"/>
                </a:lnTo>
                <a:lnTo>
                  <a:pt x="528696" y="468771"/>
                </a:lnTo>
                <a:lnTo>
                  <a:pt x="646303" y="468771"/>
                </a:lnTo>
                <a:lnTo>
                  <a:pt x="647501" y="466041"/>
                </a:lnTo>
                <a:lnTo>
                  <a:pt x="649436" y="458855"/>
                </a:lnTo>
                <a:lnTo>
                  <a:pt x="651603" y="448918"/>
                </a:lnTo>
                <a:lnTo>
                  <a:pt x="652451" y="441169"/>
                </a:lnTo>
                <a:lnTo>
                  <a:pt x="652451" y="422615"/>
                </a:lnTo>
                <a:lnTo>
                  <a:pt x="652891" y="422615"/>
                </a:lnTo>
                <a:lnTo>
                  <a:pt x="652891" y="140582"/>
                </a:lnTo>
                <a:lnTo>
                  <a:pt x="650724" y="138435"/>
                </a:lnTo>
                <a:close/>
              </a:path>
              <a:path extrusionOk="0" h="523875" w="1132840">
                <a:moveTo>
                  <a:pt x="652891" y="422615"/>
                </a:moveTo>
                <a:lnTo>
                  <a:pt x="652451" y="422615"/>
                </a:lnTo>
                <a:lnTo>
                  <a:pt x="652891" y="422636"/>
                </a:lnTo>
                <a:close/>
              </a:path>
              <a:path extrusionOk="0" h="523875" w="1132840">
                <a:moveTo>
                  <a:pt x="353602" y="0"/>
                </a:moveTo>
                <a:lnTo>
                  <a:pt x="297101" y="0"/>
                </a:lnTo>
                <a:lnTo>
                  <a:pt x="294965" y="2157"/>
                </a:lnTo>
                <a:lnTo>
                  <a:pt x="294986" y="520957"/>
                </a:lnTo>
                <a:lnTo>
                  <a:pt x="297090" y="523083"/>
                </a:lnTo>
                <a:lnTo>
                  <a:pt x="299698" y="523104"/>
                </a:lnTo>
                <a:lnTo>
                  <a:pt x="351026" y="523104"/>
                </a:lnTo>
                <a:lnTo>
                  <a:pt x="353644" y="523083"/>
                </a:lnTo>
                <a:lnTo>
                  <a:pt x="355748" y="520957"/>
                </a:lnTo>
                <a:lnTo>
                  <a:pt x="355769" y="2157"/>
                </a:lnTo>
                <a:lnTo>
                  <a:pt x="353602" y="0"/>
                </a:lnTo>
                <a:close/>
              </a:path>
            </a:pathLst>
          </a:custGeom>
          <a:solidFill>
            <a:srgbClr val="46454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"/>
          <p:cNvSpPr txBox="1"/>
          <p:nvPr>
            <p:ph type="title"/>
          </p:nvPr>
        </p:nvSpPr>
        <p:spPr>
          <a:xfrm>
            <a:off x="1983777" y="6809823"/>
            <a:ext cx="126897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Entidade, atributo e relacionamento</a:t>
            </a:r>
            <a:endParaRPr sz="6400"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g1148d9e7356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1148d9e7356_0_42"/>
          <p:cNvSpPr txBox="1"/>
          <p:nvPr>
            <p:ph type="title"/>
          </p:nvPr>
        </p:nvSpPr>
        <p:spPr>
          <a:xfrm>
            <a:off x="2045975" y="2199450"/>
            <a:ext cx="156081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Modelo Domínio;</a:t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g1180343004b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g1180343004b_0_41"/>
          <p:cNvSpPr txBox="1"/>
          <p:nvPr>
            <p:ph type="title"/>
          </p:nvPr>
        </p:nvSpPr>
        <p:spPr>
          <a:xfrm>
            <a:off x="2045975" y="2199450"/>
            <a:ext cx="16504800" cy="141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Valor único (atômico);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Mais de um valor (multivalorado);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918;g1180343004b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g1180343004b_0_46"/>
          <p:cNvSpPr txBox="1"/>
          <p:nvPr>
            <p:ph type="title"/>
          </p:nvPr>
        </p:nvSpPr>
        <p:spPr>
          <a:xfrm>
            <a:off x="2045975" y="2199450"/>
            <a:ext cx="16504800" cy="15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Valor único (atômico);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Mais de um valor (multivalorado);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Armazenados;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g1180343004b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g1180343004b_0_51"/>
          <p:cNvSpPr txBox="1"/>
          <p:nvPr>
            <p:ph type="title"/>
          </p:nvPr>
        </p:nvSpPr>
        <p:spPr>
          <a:xfrm>
            <a:off x="2045975" y="2199450"/>
            <a:ext cx="16504800" cy="150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Valor único (atômico);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Mais de um valor (multivalorado);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Armazenados;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Derivados;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Google Shape;930;g1180343004b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g1180343004b_0_31"/>
          <p:cNvSpPr txBox="1"/>
          <p:nvPr>
            <p:ph type="title"/>
          </p:nvPr>
        </p:nvSpPr>
        <p:spPr>
          <a:xfrm>
            <a:off x="2045975" y="2199450"/>
            <a:ext cx="16504800" cy="13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Null;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g1180343004b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g1180343004b_0_56"/>
          <p:cNvSpPr txBox="1"/>
          <p:nvPr>
            <p:ph type="title"/>
          </p:nvPr>
        </p:nvSpPr>
        <p:spPr>
          <a:xfrm>
            <a:off x="2045975" y="2199450"/>
            <a:ext cx="16504800" cy="141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Null;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Obrigatório (Not Null);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g1180343004b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g1180343004b_0_61"/>
          <p:cNvSpPr txBox="1"/>
          <p:nvPr>
            <p:ph type="title"/>
          </p:nvPr>
        </p:nvSpPr>
        <p:spPr>
          <a:xfrm>
            <a:off x="2045975" y="2199450"/>
            <a:ext cx="16504800" cy="140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Null;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Obrigatório (Not Null);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Opcional (Null);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g1180343004b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g1180343004b_0_36"/>
          <p:cNvSpPr txBox="1"/>
          <p:nvPr>
            <p:ph type="title"/>
          </p:nvPr>
        </p:nvSpPr>
        <p:spPr>
          <a:xfrm>
            <a:off x="2045975" y="2199450"/>
            <a:ext cx="16504800" cy="118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Atributo de especialização;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g1180343004b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8925" y="-72157"/>
            <a:ext cx="20243024" cy="11381106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g1180343004b_0_66"/>
          <p:cNvSpPr txBox="1"/>
          <p:nvPr>
            <p:ph type="title"/>
          </p:nvPr>
        </p:nvSpPr>
        <p:spPr>
          <a:xfrm>
            <a:off x="1983775" y="2658450"/>
            <a:ext cx="158085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0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MODELAGEM DE BANCO DE DADOS RELACIONAL</a:t>
            </a:r>
            <a:endParaRPr b="1" sz="10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6" name="Google Shape;956;g1180343004b_0_66"/>
          <p:cNvSpPr/>
          <p:nvPr/>
        </p:nvSpPr>
        <p:spPr>
          <a:xfrm>
            <a:off x="18274849" y="349998"/>
            <a:ext cx="1305598" cy="692825"/>
          </a:xfrm>
          <a:custGeom>
            <a:rect b="b" l="l" r="r" t="t"/>
            <a:pathLst>
              <a:path extrusionOk="0" h="523875" w="1132840">
                <a:moveTo>
                  <a:pt x="1125591" y="192339"/>
                </a:moveTo>
                <a:lnTo>
                  <a:pt x="1010828" y="192339"/>
                </a:lnTo>
                <a:lnTo>
                  <a:pt x="1019478" y="192581"/>
                </a:lnTo>
                <a:lnTo>
                  <a:pt x="1027321" y="193306"/>
                </a:lnTo>
                <a:lnTo>
                  <a:pt x="1064303" y="210883"/>
                </a:lnTo>
                <a:lnTo>
                  <a:pt x="1069475" y="220370"/>
                </a:lnTo>
                <a:lnTo>
                  <a:pt x="1071622" y="225553"/>
                </a:lnTo>
                <a:lnTo>
                  <a:pt x="1072491" y="230286"/>
                </a:lnTo>
                <a:lnTo>
                  <a:pt x="1072491" y="254002"/>
                </a:lnTo>
                <a:lnTo>
                  <a:pt x="1044042" y="286766"/>
                </a:lnTo>
                <a:lnTo>
                  <a:pt x="1039288" y="288074"/>
                </a:lnTo>
                <a:lnTo>
                  <a:pt x="1031529" y="291090"/>
                </a:lnTo>
                <a:lnTo>
                  <a:pt x="1025536" y="293173"/>
                </a:lnTo>
                <a:lnTo>
                  <a:pt x="1012240" y="297995"/>
                </a:lnTo>
                <a:lnTo>
                  <a:pt x="1004786" y="300566"/>
                </a:lnTo>
                <a:lnTo>
                  <a:pt x="996952" y="303422"/>
                </a:lnTo>
                <a:lnTo>
                  <a:pt x="972881" y="311791"/>
                </a:lnTo>
                <a:lnTo>
                  <a:pt x="943542" y="321707"/>
                </a:lnTo>
                <a:lnTo>
                  <a:pt x="931405" y="327114"/>
                </a:lnTo>
                <a:lnTo>
                  <a:pt x="897901" y="364509"/>
                </a:lnTo>
                <a:lnTo>
                  <a:pt x="890078" y="402364"/>
                </a:lnTo>
                <a:lnTo>
                  <a:pt x="890078" y="435997"/>
                </a:lnTo>
                <a:lnTo>
                  <a:pt x="901617" y="478527"/>
                </a:lnTo>
                <a:lnTo>
                  <a:pt x="938954" y="509090"/>
                </a:lnTo>
                <a:lnTo>
                  <a:pt x="976931" y="520026"/>
                </a:lnTo>
                <a:lnTo>
                  <a:pt x="1011268" y="522235"/>
                </a:lnTo>
                <a:lnTo>
                  <a:pt x="1029202" y="521676"/>
                </a:lnTo>
                <a:lnTo>
                  <a:pt x="1072491" y="513607"/>
                </a:lnTo>
                <a:lnTo>
                  <a:pt x="1109579" y="492058"/>
                </a:lnTo>
                <a:lnTo>
                  <a:pt x="1125613" y="469619"/>
                </a:lnTo>
                <a:lnTo>
                  <a:pt x="1010828" y="469619"/>
                </a:lnTo>
                <a:lnTo>
                  <a:pt x="994701" y="468736"/>
                </a:lnTo>
                <a:lnTo>
                  <a:pt x="957295" y="448649"/>
                </a:lnTo>
                <a:lnTo>
                  <a:pt x="950023" y="406668"/>
                </a:lnTo>
                <a:lnTo>
                  <a:pt x="951751" y="399338"/>
                </a:lnTo>
                <a:lnTo>
                  <a:pt x="983237" y="368711"/>
                </a:lnTo>
                <a:lnTo>
                  <a:pt x="1014713" y="357947"/>
                </a:lnTo>
                <a:lnTo>
                  <a:pt x="1022472" y="354910"/>
                </a:lnTo>
                <a:lnTo>
                  <a:pt x="1038869" y="348879"/>
                </a:lnTo>
                <a:lnTo>
                  <a:pt x="1046638" y="346282"/>
                </a:lnTo>
                <a:lnTo>
                  <a:pt x="1053957" y="343706"/>
                </a:lnTo>
                <a:lnTo>
                  <a:pt x="1060847" y="341110"/>
                </a:lnTo>
                <a:lnTo>
                  <a:pt x="1064732" y="338534"/>
                </a:lnTo>
                <a:lnTo>
                  <a:pt x="1068606" y="336146"/>
                </a:lnTo>
                <a:lnTo>
                  <a:pt x="1071276" y="332220"/>
                </a:lnTo>
                <a:lnTo>
                  <a:pt x="1072072" y="327749"/>
                </a:lnTo>
                <a:lnTo>
                  <a:pt x="1132437" y="327749"/>
                </a:lnTo>
                <a:lnTo>
                  <a:pt x="1132437" y="224673"/>
                </a:lnTo>
                <a:lnTo>
                  <a:pt x="1130586" y="206979"/>
                </a:lnTo>
                <a:lnTo>
                  <a:pt x="1125591" y="192339"/>
                </a:lnTo>
                <a:close/>
              </a:path>
              <a:path extrusionOk="0" h="523875" w="1132840">
                <a:moveTo>
                  <a:pt x="1132437" y="327749"/>
                </a:moveTo>
                <a:lnTo>
                  <a:pt x="1072491" y="327749"/>
                </a:lnTo>
                <a:lnTo>
                  <a:pt x="1072491" y="416154"/>
                </a:lnTo>
                <a:lnTo>
                  <a:pt x="1071684" y="428295"/>
                </a:lnTo>
                <a:lnTo>
                  <a:pt x="1051645" y="461795"/>
                </a:lnTo>
                <a:lnTo>
                  <a:pt x="1010828" y="469619"/>
                </a:lnTo>
                <a:lnTo>
                  <a:pt x="1125613" y="469619"/>
                </a:lnTo>
                <a:lnTo>
                  <a:pt x="1132437" y="435997"/>
                </a:lnTo>
                <a:lnTo>
                  <a:pt x="1132437" y="327749"/>
                </a:lnTo>
                <a:close/>
              </a:path>
              <a:path extrusionOk="0" h="523875" w="1132840">
                <a:moveTo>
                  <a:pt x="1010828" y="138435"/>
                </a:moveTo>
                <a:lnTo>
                  <a:pt x="967774" y="142433"/>
                </a:lnTo>
                <a:lnTo>
                  <a:pt x="925612" y="158300"/>
                </a:lnTo>
                <a:lnTo>
                  <a:pt x="895690" y="191491"/>
                </a:lnTo>
                <a:lnTo>
                  <a:pt x="888810" y="224673"/>
                </a:lnTo>
                <a:lnTo>
                  <a:pt x="888821" y="240223"/>
                </a:lnTo>
                <a:lnTo>
                  <a:pt x="890926" y="242338"/>
                </a:lnTo>
                <a:lnTo>
                  <a:pt x="893523" y="242359"/>
                </a:lnTo>
                <a:lnTo>
                  <a:pt x="947866" y="242359"/>
                </a:lnTo>
                <a:lnTo>
                  <a:pt x="950023" y="240641"/>
                </a:lnTo>
                <a:lnTo>
                  <a:pt x="950083" y="237626"/>
                </a:lnTo>
                <a:lnTo>
                  <a:pt x="951220" y="229593"/>
                </a:lnTo>
                <a:lnTo>
                  <a:pt x="981020" y="195950"/>
                </a:lnTo>
                <a:lnTo>
                  <a:pt x="1010828" y="192339"/>
                </a:lnTo>
                <a:lnTo>
                  <a:pt x="1125591" y="192339"/>
                </a:lnTo>
                <a:lnTo>
                  <a:pt x="1125057" y="190774"/>
                </a:lnTo>
                <a:lnTo>
                  <a:pt x="1086208" y="152253"/>
                </a:lnTo>
                <a:lnTo>
                  <a:pt x="1040101" y="139970"/>
                </a:lnTo>
                <a:lnTo>
                  <a:pt x="1010828" y="138435"/>
                </a:lnTo>
                <a:close/>
              </a:path>
              <a:path extrusionOk="0" h="523875" w="1132840">
                <a:moveTo>
                  <a:pt x="236788" y="192339"/>
                </a:moveTo>
                <a:lnTo>
                  <a:pt x="122028" y="192339"/>
                </a:lnTo>
                <a:lnTo>
                  <a:pt x="130678" y="192581"/>
                </a:lnTo>
                <a:lnTo>
                  <a:pt x="138518" y="193306"/>
                </a:lnTo>
                <a:lnTo>
                  <a:pt x="175492" y="210883"/>
                </a:lnTo>
                <a:lnTo>
                  <a:pt x="180675" y="220370"/>
                </a:lnTo>
                <a:lnTo>
                  <a:pt x="182832" y="225553"/>
                </a:lnTo>
                <a:lnTo>
                  <a:pt x="183701" y="230286"/>
                </a:lnTo>
                <a:lnTo>
                  <a:pt x="183701" y="254002"/>
                </a:lnTo>
                <a:lnTo>
                  <a:pt x="155231" y="286766"/>
                </a:lnTo>
                <a:lnTo>
                  <a:pt x="150498" y="288074"/>
                </a:lnTo>
                <a:lnTo>
                  <a:pt x="142729" y="291090"/>
                </a:lnTo>
                <a:lnTo>
                  <a:pt x="136732" y="293173"/>
                </a:lnTo>
                <a:lnTo>
                  <a:pt x="123438" y="297995"/>
                </a:lnTo>
                <a:lnTo>
                  <a:pt x="115986" y="300566"/>
                </a:lnTo>
                <a:lnTo>
                  <a:pt x="108149" y="303422"/>
                </a:lnTo>
                <a:lnTo>
                  <a:pt x="84081" y="311791"/>
                </a:lnTo>
                <a:lnTo>
                  <a:pt x="54763" y="321707"/>
                </a:lnTo>
                <a:lnTo>
                  <a:pt x="42612" y="327114"/>
                </a:lnTo>
                <a:lnTo>
                  <a:pt x="9099" y="364509"/>
                </a:lnTo>
                <a:lnTo>
                  <a:pt x="1267" y="402364"/>
                </a:lnTo>
                <a:lnTo>
                  <a:pt x="1267" y="435997"/>
                </a:lnTo>
                <a:lnTo>
                  <a:pt x="12810" y="478527"/>
                </a:lnTo>
                <a:lnTo>
                  <a:pt x="50148" y="509090"/>
                </a:lnTo>
                <a:lnTo>
                  <a:pt x="88122" y="520026"/>
                </a:lnTo>
                <a:lnTo>
                  <a:pt x="122457" y="522235"/>
                </a:lnTo>
                <a:lnTo>
                  <a:pt x="140390" y="521676"/>
                </a:lnTo>
                <a:lnTo>
                  <a:pt x="183701" y="513607"/>
                </a:lnTo>
                <a:lnTo>
                  <a:pt x="220779" y="492058"/>
                </a:lnTo>
                <a:lnTo>
                  <a:pt x="236809" y="469619"/>
                </a:lnTo>
                <a:lnTo>
                  <a:pt x="122028" y="469619"/>
                </a:lnTo>
                <a:lnTo>
                  <a:pt x="105895" y="468736"/>
                </a:lnTo>
                <a:lnTo>
                  <a:pt x="68494" y="448649"/>
                </a:lnTo>
                <a:lnTo>
                  <a:pt x="61223" y="406668"/>
                </a:lnTo>
                <a:lnTo>
                  <a:pt x="62951" y="399338"/>
                </a:lnTo>
                <a:lnTo>
                  <a:pt x="94426" y="368711"/>
                </a:lnTo>
                <a:lnTo>
                  <a:pt x="125912" y="357947"/>
                </a:lnTo>
                <a:lnTo>
                  <a:pt x="133682" y="354910"/>
                </a:lnTo>
                <a:lnTo>
                  <a:pt x="150058" y="348879"/>
                </a:lnTo>
                <a:lnTo>
                  <a:pt x="157828" y="346282"/>
                </a:lnTo>
                <a:lnTo>
                  <a:pt x="165147" y="343706"/>
                </a:lnTo>
                <a:lnTo>
                  <a:pt x="172047" y="341110"/>
                </a:lnTo>
                <a:lnTo>
                  <a:pt x="175932" y="338534"/>
                </a:lnTo>
                <a:lnTo>
                  <a:pt x="179796" y="336146"/>
                </a:lnTo>
                <a:lnTo>
                  <a:pt x="182466" y="332220"/>
                </a:lnTo>
                <a:lnTo>
                  <a:pt x="183261" y="327749"/>
                </a:lnTo>
                <a:lnTo>
                  <a:pt x="243637" y="327749"/>
                </a:lnTo>
                <a:lnTo>
                  <a:pt x="243637" y="224673"/>
                </a:lnTo>
                <a:lnTo>
                  <a:pt x="241784" y="206979"/>
                </a:lnTo>
                <a:lnTo>
                  <a:pt x="236788" y="192339"/>
                </a:lnTo>
                <a:close/>
              </a:path>
              <a:path extrusionOk="0" h="523875" w="1132840">
                <a:moveTo>
                  <a:pt x="243637" y="327749"/>
                </a:moveTo>
                <a:lnTo>
                  <a:pt x="183701" y="327749"/>
                </a:lnTo>
                <a:lnTo>
                  <a:pt x="183701" y="416154"/>
                </a:lnTo>
                <a:lnTo>
                  <a:pt x="182891" y="428295"/>
                </a:lnTo>
                <a:lnTo>
                  <a:pt x="162839" y="461795"/>
                </a:lnTo>
                <a:lnTo>
                  <a:pt x="122028" y="469619"/>
                </a:lnTo>
                <a:lnTo>
                  <a:pt x="236809" y="469619"/>
                </a:lnTo>
                <a:lnTo>
                  <a:pt x="243637" y="435997"/>
                </a:lnTo>
                <a:lnTo>
                  <a:pt x="243637" y="327749"/>
                </a:lnTo>
                <a:close/>
              </a:path>
              <a:path extrusionOk="0" h="523875" w="1132840">
                <a:moveTo>
                  <a:pt x="122028" y="138435"/>
                </a:moveTo>
                <a:lnTo>
                  <a:pt x="78792" y="142433"/>
                </a:lnTo>
                <a:lnTo>
                  <a:pt x="36805" y="158300"/>
                </a:lnTo>
                <a:lnTo>
                  <a:pt x="6879" y="191491"/>
                </a:lnTo>
                <a:lnTo>
                  <a:pt x="0" y="224673"/>
                </a:lnTo>
                <a:lnTo>
                  <a:pt x="11" y="240233"/>
                </a:lnTo>
                <a:lnTo>
                  <a:pt x="2126" y="242338"/>
                </a:lnTo>
                <a:lnTo>
                  <a:pt x="4743" y="242359"/>
                </a:lnTo>
                <a:lnTo>
                  <a:pt x="59066" y="242359"/>
                </a:lnTo>
                <a:lnTo>
                  <a:pt x="61223" y="240641"/>
                </a:lnTo>
                <a:lnTo>
                  <a:pt x="61283" y="237626"/>
                </a:lnTo>
                <a:lnTo>
                  <a:pt x="62419" y="229593"/>
                </a:lnTo>
                <a:lnTo>
                  <a:pt x="92220" y="195950"/>
                </a:lnTo>
                <a:lnTo>
                  <a:pt x="122028" y="192339"/>
                </a:lnTo>
                <a:lnTo>
                  <a:pt x="236788" y="192339"/>
                </a:lnTo>
                <a:lnTo>
                  <a:pt x="236253" y="190774"/>
                </a:lnTo>
                <a:lnTo>
                  <a:pt x="197402" y="152253"/>
                </a:lnTo>
                <a:lnTo>
                  <a:pt x="151295" y="139970"/>
                </a:lnTo>
                <a:lnTo>
                  <a:pt x="122028" y="138435"/>
                </a:lnTo>
                <a:close/>
              </a:path>
              <a:path extrusionOk="0" h="523875" w="1132840">
                <a:moveTo>
                  <a:pt x="864644" y="138435"/>
                </a:moveTo>
                <a:lnTo>
                  <a:pt x="827116" y="138435"/>
                </a:lnTo>
                <a:lnTo>
                  <a:pt x="806594" y="139089"/>
                </a:lnTo>
                <a:lnTo>
                  <a:pt x="759411" y="149199"/>
                </a:lnTo>
                <a:lnTo>
                  <a:pt x="722753" y="174225"/>
                </a:lnTo>
                <a:lnTo>
                  <a:pt x="705507" y="213459"/>
                </a:lnTo>
                <a:lnTo>
                  <a:pt x="704649" y="221228"/>
                </a:lnTo>
                <a:lnTo>
                  <a:pt x="704670" y="521397"/>
                </a:lnTo>
                <a:lnTo>
                  <a:pt x="706774" y="523512"/>
                </a:lnTo>
                <a:lnTo>
                  <a:pt x="709392" y="523544"/>
                </a:lnTo>
                <a:lnTo>
                  <a:pt x="761129" y="523544"/>
                </a:lnTo>
                <a:lnTo>
                  <a:pt x="763746" y="523512"/>
                </a:lnTo>
                <a:lnTo>
                  <a:pt x="765851" y="521397"/>
                </a:lnTo>
                <a:lnTo>
                  <a:pt x="765872" y="234170"/>
                </a:lnTo>
                <a:lnTo>
                  <a:pt x="766312" y="229417"/>
                </a:lnTo>
                <a:lnTo>
                  <a:pt x="767610" y="224244"/>
                </a:lnTo>
                <a:lnTo>
                  <a:pt x="769170" y="218914"/>
                </a:lnTo>
                <a:lnTo>
                  <a:pt x="771977" y="214024"/>
                </a:lnTo>
                <a:lnTo>
                  <a:pt x="775798" y="210004"/>
                </a:lnTo>
                <a:lnTo>
                  <a:pt x="780102" y="205271"/>
                </a:lnTo>
                <a:lnTo>
                  <a:pt x="816596" y="193085"/>
                </a:lnTo>
                <a:lnTo>
                  <a:pt x="825828" y="192758"/>
                </a:lnTo>
                <a:lnTo>
                  <a:pt x="851691" y="192758"/>
                </a:lnTo>
                <a:lnTo>
                  <a:pt x="853859" y="191470"/>
                </a:lnTo>
                <a:lnTo>
                  <a:pt x="854288" y="189313"/>
                </a:lnTo>
                <a:lnTo>
                  <a:pt x="865941" y="144434"/>
                </a:lnTo>
                <a:lnTo>
                  <a:pt x="866780" y="141451"/>
                </a:lnTo>
                <a:lnTo>
                  <a:pt x="864644" y="138435"/>
                </a:lnTo>
                <a:close/>
              </a:path>
              <a:path extrusionOk="0" h="523875" w="1132840">
                <a:moveTo>
                  <a:pt x="466153" y="138435"/>
                </a:moveTo>
                <a:lnTo>
                  <a:pt x="409673" y="138435"/>
                </a:lnTo>
                <a:lnTo>
                  <a:pt x="407506" y="140582"/>
                </a:lnTo>
                <a:lnTo>
                  <a:pt x="407506" y="441169"/>
                </a:lnTo>
                <a:lnTo>
                  <a:pt x="408879" y="448918"/>
                </a:lnTo>
                <a:lnTo>
                  <a:pt x="410522" y="458415"/>
                </a:lnTo>
                <a:lnTo>
                  <a:pt x="432510" y="494861"/>
                </a:lnTo>
                <a:lnTo>
                  <a:pt x="475712" y="517286"/>
                </a:lnTo>
                <a:lnTo>
                  <a:pt x="529994" y="523104"/>
                </a:lnTo>
                <a:lnTo>
                  <a:pt x="550452" y="522458"/>
                </a:lnTo>
                <a:lnTo>
                  <a:pt x="597699" y="512759"/>
                </a:lnTo>
                <a:lnTo>
                  <a:pt x="634347" y="487744"/>
                </a:lnTo>
                <a:lnTo>
                  <a:pt x="646303" y="468771"/>
                </a:lnTo>
                <a:lnTo>
                  <a:pt x="528696" y="468771"/>
                </a:lnTo>
                <a:lnTo>
                  <a:pt x="519132" y="468451"/>
                </a:lnTo>
                <a:lnTo>
                  <a:pt x="482551" y="457127"/>
                </a:lnTo>
                <a:lnTo>
                  <a:pt x="478666" y="452373"/>
                </a:lnTo>
                <a:lnTo>
                  <a:pt x="474781" y="448070"/>
                </a:lnTo>
                <a:lnTo>
                  <a:pt x="472195" y="442897"/>
                </a:lnTo>
                <a:lnTo>
                  <a:pt x="469609" y="432531"/>
                </a:lnTo>
                <a:lnTo>
                  <a:pt x="468310" y="426081"/>
                </a:lnTo>
                <a:lnTo>
                  <a:pt x="468310" y="140582"/>
                </a:lnTo>
                <a:lnTo>
                  <a:pt x="466153" y="138435"/>
                </a:lnTo>
                <a:close/>
              </a:path>
              <a:path extrusionOk="0" h="523875" w="1132840">
                <a:moveTo>
                  <a:pt x="650724" y="138435"/>
                </a:moveTo>
                <a:lnTo>
                  <a:pt x="594244" y="138435"/>
                </a:lnTo>
                <a:lnTo>
                  <a:pt x="592087" y="140582"/>
                </a:lnTo>
                <a:lnTo>
                  <a:pt x="592087" y="429096"/>
                </a:lnTo>
                <a:lnTo>
                  <a:pt x="590359" y="433400"/>
                </a:lnTo>
                <a:lnTo>
                  <a:pt x="561889" y="464027"/>
                </a:lnTo>
                <a:lnTo>
                  <a:pt x="528696" y="468771"/>
                </a:lnTo>
                <a:lnTo>
                  <a:pt x="646303" y="468771"/>
                </a:lnTo>
                <a:lnTo>
                  <a:pt x="647501" y="466041"/>
                </a:lnTo>
                <a:lnTo>
                  <a:pt x="649436" y="458855"/>
                </a:lnTo>
                <a:lnTo>
                  <a:pt x="651603" y="448918"/>
                </a:lnTo>
                <a:lnTo>
                  <a:pt x="652451" y="441169"/>
                </a:lnTo>
                <a:lnTo>
                  <a:pt x="652451" y="422615"/>
                </a:lnTo>
                <a:lnTo>
                  <a:pt x="652891" y="422615"/>
                </a:lnTo>
                <a:lnTo>
                  <a:pt x="652891" y="140582"/>
                </a:lnTo>
                <a:lnTo>
                  <a:pt x="650724" y="138435"/>
                </a:lnTo>
                <a:close/>
              </a:path>
              <a:path extrusionOk="0" h="523875" w="1132840">
                <a:moveTo>
                  <a:pt x="652891" y="422615"/>
                </a:moveTo>
                <a:lnTo>
                  <a:pt x="652451" y="422615"/>
                </a:lnTo>
                <a:lnTo>
                  <a:pt x="652891" y="422636"/>
                </a:lnTo>
                <a:close/>
              </a:path>
              <a:path extrusionOk="0" h="523875" w="1132840">
                <a:moveTo>
                  <a:pt x="353602" y="0"/>
                </a:moveTo>
                <a:lnTo>
                  <a:pt x="297101" y="0"/>
                </a:lnTo>
                <a:lnTo>
                  <a:pt x="294965" y="2157"/>
                </a:lnTo>
                <a:lnTo>
                  <a:pt x="294986" y="520957"/>
                </a:lnTo>
                <a:lnTo>
                  <a:pt x="297090" y="523083"/>
                </a:lnTo>
                <a:lnTo>
                  <a:pt x="299698" y="523104"/>
                </a:lnTo>
                <a:lnTo>
                  <a:pt x="351026" y="523104"/>
                </a:lnTo>
                <a:lnTo>
                  <a:pt x="353644" y="523083"/>
                </a:lnTo>
                <a:lnTo>
                  <a:pt x="355748" y="520957"/>
                </a:lnTo>
                <a:lnTo>
                  <a:pt x="355769" y="2157"/>
                </a:lnTo>
                <a:lnTo>
                  <a:pt x="353602" y="0"/>
                </a:lnTo>
                <a:close/>
              </a:path>
            </a:pathLst>
          </a:custGeom>
          <a:solidFill>
            <a:srgbClr val="46454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g1180343004b_0_66"/>
          <p:cNvSpPr txBox="1"/>
          <p:nvPr>
            <p:ph type="title"/>
          </p:nvPr>
        </p:nvSpPr>
        <p:spPr>
          <a:xfrm>
            <a:off x="1983777" y="6809823"/>
            <a:ext cx="126897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Entidade, atributo e relacionamento</a:t>
            </a:r>
            <a:endParaRPr sz="6400"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ACE1"/>
        </a:solidFill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180343004b_0_73"/>
          <p:cNvSpPr txBox="1"/>
          <p:nvPr/>
        </p:nvSpPr>
        <p:spPr>
          <a:xfrm>
            <a:off x="1700477" y="4233428"/>
            <a:ext cx="5389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_Marta</a:t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3" name="Google Shape;963;g1180343004b_0_73"/>
          <p:cNvSpPr txBox="1"/>
          <p:nvPr/>
        </p:nvSpPr>
        <p:spPr>
          <a:xfrm>
            <a:off x="1700475" y="5636525"/>
            <a:ext cx="957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25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rPr>
              <a:t>Especialista de bancos de dados</a:t>
            </a:r>
            <a:endParaRPr b="0" i="0" sz="5000" u="none" cap="none" strike="noStrike">
              <a:solidFill>
                <a:srgbClr val="F3F3F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964" name="Google Shape;964;g1180343004b_0_73"/>
          <p:cNvPicPr preferRelativeResize="0"/>
          <p:nvPr/>
        </p:nvPicPr>
        <p:blipFill rotWithShape="1">
          <a:blip r:embed="rId3">
            <a:alphaModFix/>
          </a:blip>
          <a:srcRect b="0" l="10678" r="44089" t="0"/>
          <a:stretch/>
        </p:blipFill>
        <p:spPr>
          <a:xfrm>
            <a:off x="11447850" y="-1445675"/>
            <a:ext cx="8656249" cy="1275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g1180343004b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6052" y="2049277"/>
            <a:ext cx="7210800" cy="72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1148d9e7356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148d9e7356_0_47"/>
          <p:cNvSpPr txBox="1"/>
          <p:nvPr>
            <p:ph type="title"/>
          </p:nvPr>
        </p:nvSpPr>
        <p:spPr>
          <a:xfrm>
            <a:off x="2045975" y="2199450"/>
            <a:ext cx="156081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Modelo Domínio;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Entendimento dos requisitos do sistema;</a:t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ACE1"/>
        </a:solidFill>
      </p:bgPr>
    </p:bg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180343004b_0_83"/>
          <p:cNvSpPr txBox="1"/>
          <p:nvPr/>
        </p:nvSpPr>
        <p:spPr>
          <a:xfrm>
            <a:off x="1700477" y="4233428"/>
            <a:ext cx="5389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_Equipe</a:t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75" name="Google Shape;975;g1180343004b_0_83"/>
          <p:cNvPicPr preferRelativeResize="0"/>
          <p:nvPr/>
        </p:nvPicPr>
        <p:blipFill rotWithShape="1">
          <a:blip r:embed="rId3">
            <a:alphaModFix/>
          </a:blip>
          <a:srcRect b="0" l="9213" r="31495" t="0"/>
          <a:stretch/>
        </p:blipFill>
        <p:spPr>
          <a:xfrm>
            <a:off x="9689400" y="-76200"/>
            <a:ext cx="11139475" cy="125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ACE1"/>
        </a:solid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180343004b_0_110"/>
          <p:cNvSpPr txBox="1"/>
          <p:nvPr/>
        </p:nvSpPr>
        <p:spPr>
          <a:xfrm>
            <a:off x="1929075" y="4233425"/>
            <a:ext cx="64329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_Modelagem de dados</a:t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81" name="Google Shape;981;g1180343004b_0_110"/>
          <p:cNvPicPr preferRelativeResize="0"/>
          <p:nvPr/>
        </p:nvPicPr>
        <p:blipFill rotWithShape="1">
          <a:blip r:embed="rId3">
            <a:alphaModFix/>
          </a:blip>
          <a:srcRect b="0" l="20761" r="24139" t="0"/>
          <a:stretch/>
        </p:blipFill>
        <p:spPr>
          <a:xfrm>
            <a:off x="10752575" y="-54925"/>
            <a:ext cx="9348777" cy="1130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ACE1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180343004b_0_115"/>
          <p:cNvSpPr txBox="1"/>
          <p:nvPr/>
        </p:nvSpPr>
        <p:spPr>
          <a:xfrm>
            <a:off x="2081477" y="4233428"/>
            <a:ext cx="5389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_SGBD</a:t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7" name="Google Shape;987;g1180343004b_0_115"/>
          <p:cNvSpPr txBox="1"/>
          <p:nvPr/>
        </p:nvSpPr>
        <p:spPr>
          <a:xfrm>
            <a:off x="2081477" y="5636526"/>
            <a:ext cx="846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25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F3F3F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988" name="Google Shape;988;g1180343004b_0_115"/>
          <p:cNvPicPr preferRelativeResize="0"/>
          <p:nvPr/>
        </p:nvPicPr>
        <p:blipFill rotWithShape="1">
          <a:blip r:embed="rId3">
            <a:alphaModFix/>
          </a:blip>
          <a:srcRect b="0" l="0" r="32917" t="0"/>
          <a:stretch/>
        </p:blipFill>
        <p:spPr>
          <a:xfrm>
            <a:off x="10549875" y="0"/>
            <a:ext cx="11366175" cy="1130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ACE1"/>
        </a:solidFill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180343004b_0_121"/>
          <p:cNvSpPr txBox="1"/>
          <p:nvPr/>
        </p:nvSpPr>
        <p:spPr>
          <a:xfrm>
            <a:off x="2081477" y="4233428"/>
            <a:ext cx="5389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_BrModelo</a:t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4" name="Google Shape;994;g1180343004b_0_121"/>
          <p:cNvSpPr txBox="1"/>
          <p:nvPr/>
        </p:nvSpPr>
        <p:spPr>
          <a:xfrm>
            <a:off x="2081477" y="5636526"/>
            <a:ext cx="846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25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F3F3F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995" name="Google Shape;995;g1180343004b_0_121"/>
          <p:cNvPicPr preferRelativeResize="0"/>
          <p:nvPr/>
        </p:nvPicPr>
        <p:blipFill rotWithShape="1">
          <a:blip r:embed="rId3">
            <a:alphaModFix/>
          </a:blip>
          <a:srcRect b="0" l="20761" r="24139" t="0"/>
          <a:stretch/>
        </p:blipFill>
        <p:spPr>
          <a:xfrm>
            <a:off x="10752575" y="-54925"/>
            <a:ext cx="9348777" cy="1130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ACE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180343004b_0_127"/>
          <p:cNvSpPr txBox="1"/>
          <p:nvPr/>
        </p:nvSpPr>
        <p:spPr>
          <a:xfrm>
            <a:off x="978125" y="4233425"/>
            <a:ext cx="6952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_Mini-mundo</a:t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1" name="Google Shape;1001;g1180343004b_0_127"/>
          <p:cNvSpPr txBox="1"/>
          <p:nvPr/>
        </p:nvSpPr>
        <p:spPr>
          <a:xfrm>
            <a:off x="2081477" y="5636526"/>
            <a:ext cx="846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25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F3F3F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002" name="Google Shape;1002;g1180343004b_0_127"/>
          <p:cNvPicPr preferRelativeResize="0"/>
          <p:nvPr/>
        </p:nvPicPr>
        <p:blipFill rotWithShape="1">
          <a:blip r:embed="rId3">
            <a:alphaModFix/>
          </a:blip>
          <a:srcRect b="0" l="22974" r="18698" t="0"/>
          <a:stretch/>
        </p:blipFill>
        <p:spPr>
          <a:xfrm>
            <a:off x="9689400" y="-1535475"/>
            <a:ext cx="11240374" cy="12844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g1180343004b_0_127"/>
          <p:cNvSpPr txBox="1"/>
          <p:nvPr>
            <p:ph idx="4294967295" type="title"/>
          </p:nvPr>
        </p:nvSpPr>
        <p:spPr>
          <a:xfrm>
            <a:off x="978126" y="5983625"/>
            <a:ext cx="87114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Recorte do mundo real</a:t>
            </a:r>
            <a:endParaRPr sz="6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ACE1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180343004b_0_134"/>
          <p:cNvSpPr txBox="1"/>
          <p:nvPr/>
        </p:nvSpPr>
        <p:spPr>
          <a:xfrm>
            <a:off x="978125" y="4233425"/>
            <a:ext cx="6952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_Abstração</a:t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9" name="Google Shape;1009;g1180343004b_0_134"/>
          <p:cNvSpPr txBox="1"/>
          <p:nvPr/>
        </p:nvSpPr>
        <p:spPr>
          <a:xfrm>
            <a:off x="2081477" y="5636526"/>
            <a:ext cx="846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25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F3F3F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010" name="Google Shape;1010;g1180343004b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4200" y="0"/>
            <a:ext cx="10215725" cy="127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ACE1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180343004b_0_140"/>
          <p:cNvSpPr txBox="1"/>
          <p:nvPr/>
        </p:nvSpPr>
        <p:spPr>
          <a:xfrm>
            <a:off x="978125" y="4233425"/>
            <a:ext cx="7547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_Cardinalidade</a:t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6" name="Google Shape;1016;g1180343004b_0_140"/>
          <p:cNvSpPr txBox="1"/>
          <p:nvPr/>
        </p:nvSpPr>
        <p:spPr>
          <a:xfrm>
            <a:off x="2081477" y="5636526"/>
            <a:ext cx="846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25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F3F3F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017" name="Google Shape;1017;g1180343004b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8625" y="-162200"/>
            <a:ext cx="11142876" cy="1161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180343004b_0_146"/>
          <p:cNvSpPr/>
          <p:nvPr/>
        </p:nvSpPr>
        <p:spPr>
          <a:xfrm>
            <a:off x="377500" y="5058875"/>
            <a:ext cx="47832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g1180343004b_0_146"/>
          <p:cNvSpPr txBox="1"/>
          <p:nvPr/>
        </p:nvSpPr>
        <p:spPr>
          <a:xfrm>
            <a:off x="377500" y="5646700"/>
            <a:ext cx="4783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Departamento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4" name="Google Shape;1024;g1180343004b_0_146"/>
          <p:cNvSpPr/>
          <p:nvPr/>
        </p:nvSpPr>
        <p:spPr>
          <a:xfrm>
            <a:off x="13512175" y="5023400"/>
            <a:ext cx="48912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g1180343004b_0_146"/>
          <p:cNvSpPr txBox="1"/>
          <p:nvPr/>
        </p:nvSpPr>
        <p:spPr>
          <a:xfrm>
            <a:off x="13268425" y="5557250"/>
            <a:ext cx="537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Colaborador(a)</a:t>
            </a:r>
            <a:endParaRPr b="1" i="0" sz="50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6" name="Google Shape;1026;g1180343004b_0_146"/>
          <p:cNvSpPr/>
          <p:nvPr/>
        </p:nvSpPr>
        <p:spPr>
          <a:xfrm>
            <a:off x="7445625" y="4572000"/>
            <a:ext cx="3985750" cy="3186750"/>
          </a:xfrm>
          <a:prstGeom prst="flowChartDecision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g1180343004b_0_146"/>
          <p:cNvSpPr txBox="1"/>
          <p:nvPr/>
        </p:nvSpPr>
        <p:spPr>
          <a:xfrm>
            <a:off x="7903038" y="5556800"/>
            <a:ext cx="3070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Gerenciado</a:t>
            </a:r>
            <a:endParaRPr b="1" i="0" sz="40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Gerencia</a:t>
            </a:r>
            <a:endParaRPr b="1" i="0" sz="40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028" name="Google Shape;1028;g1180343004b_0_146"/>
          <p:cNvCxnSpPr>
            <a:stCxn id="1023" idx="3"/>
            <a:endCxn id="1026" idx="1"/>
          </p:cNvCxnSpPr>
          <p:nvPr/>
        </p:nvCxnSpPr>
        <p:spPr>
          <a:xfrm>
            <a:off x="5160700" y="6116200"/>
            <a:ext cx="2284800" cy="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9" name="Google Shape;1029;g1180343004b_0_146"/>
          <p:cNvCxnSpPr>
            <a:stCxn id="1026" idx="3"/>
          </p:cNvCxnSpPr>
          <p:nvPr/>
        </p:nvCxnSpPr>
        <p:spPr>
          <a:xfrm>
            <a:off x="11431375" y="6165375"/>
            <a:ext cx="20808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0" name="Google Shape;1030;g1180343004b_0_146"/>
          <p:cNvSpPr txBox="1"/>
          <p:nvPr/>
        </p:nvSpPr>
        <p:spPr>
          <a:xfrm>
            <a:off x="-50" y="67650"/>
            <a:ext cx="20104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Cardinalidade 1:1</a:t>
            </a:r>
            <a:endParaRPr b="1" i="0" sz="96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1" name="Google Shape;1031;g1180343004b_0_146"/>
          <p:cNvSpPr txBox="1"/>
          <p:nvPr/>
        </p:nvSpPr>
        <p:spPr>
          <a:xfrm>
            <a:off x="12654850" y="4572000"/>
            <a:ext cx="78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60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2" name="Google Shape;1032;g1180343004b_0_146"/>
          <p:cNvSpPr txBox="1"/>
          <p:nvPr/>
        </p:nvSpPr>
        <p:spPr>
          <a:xfrm>
            <a:off x="5305675" y="4572000"/>
            <a:ext cx="78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60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180343004b_0_160"/>
          <p:cNvSpPr/>
          <p:nvPr/>
        </p:nvSpPr>
        <p:spPr>
          <a:xfrm>
            <a:off x="377500" y="5058875"/>
            <a:ext cx="47832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g1180343004b_0_160"/>
          <p:cNvSpPr txBox="1"/>
          <p:nvPr/>
        </p:nvSpPr>
        <p:spPr>
          <a:xfrm>
            <a:off x="377500" y="5719100"/>
            <a:ext cx="4783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Departamento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9" name="Google Shape;1039;g1180343004b_0_160"/>
          <p:cNvSpPr/>
          <p:nvPr/>
        </p:nvSpPr>
        <p:spPr>
          <a:xfrm>
            <a:off x="13512175" y="5023400"/>
            <a:ext cx="48912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g1180343004b_0_160"/>
          <p:cNvSpPr txBox="1"/>
          <p:nvPr/>
        </p:nvSpPr>
        <p:spPr>
          <a:xfrm>
            <a:off x="13268425" y="5557250"/>
            <a:ext cx="5378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Colaborador(a)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1" name="Google Shape;1041;g1180343004b_0_160"/>
          <p:cNvSpPr/>
          <p:nvPr/>
        </p:nvSpPr>
        <p:spPr>
          <a:xfrm>
            <a:off x="7445625" y="4572000"/>
            <a:ext cx="3985750" cy="3186750"/>
          </a:xfrm>
          <a:prstGeom prst="flowChartDecision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g1180343004b_0_160"/>
          <p:cNvSpPr txBox="1"/>
          <p:nvPr/>
        </p:nvSpPr>
        <p:spPr>
          <a:xfrm>
            <a:off x="7903038" y="5680200"/>
            <a:ext cx="3070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trabalha</a:t>
            </a:r>
            <a:endParaRPr b="1" i="0" sz="40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043" name="Google Shape;1043;g1180343004b_0_160"/>
          <p:cNvCxnSpPr>
            <a:stCxn id="1038" idx="3"/>
            <a:endCxn id="1041" idx="1"/>
          </p:cNvCxnSpPr>
          <p:nvPr/>
        </p:nvCxnSpPr>
        <p:spPr>
          <a:xfrm flipH="1" rot="10800000">
            <a:off x="5160700" y="6165500"/>
            <a:ext cx="2284800" cy="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4" name="Google Shape;1044;g1180343004b_0_160"/>
          <p:cNvCxnSpPr>
            <a:stCxn id="1041" idx="3"/>
          </p:cNvCxnSpPr>
          <p:nvPr/>
        </p:nvCxnSpPr>
        <p:spPr>
          <a:xfrm>
            <a:off x="11431375" y="6165375"/>
            <a:ext cx="20808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5" name="Google Shape;1045;g1180343004b_0_160"/>
          <p:cNvSpPr txBox="1"/>
          <p:nvPr/>
        </p:nvSpPr>
        <p:spPr>
          <a:xfrm>
            <a:off x="-50" y="67650"/>
            <a:ext cx="20104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Cardinalidade 1:N</a:t>
            </a:r>
            <a:endParaRPr b="1" i="0" sz="96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6" name="Google Shape;1046;g1180343004b_0_160"/>
          <p:cNvSpPr txBox="1"/>
          <p:nvPr/>
        </p:nvSpPr>
        <p:spPr>
          <a:xfrm>
            <a:off x="12654850" y="4572000"/>
            <a:ext cx="78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endParaRPr b="0" i="0" sz="60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7" name="Google Shape;1047;g1180343004b_0_160"/>
          <p:cNvSpPr txBox="1"/>
          <p:nvPr/>
        </p:nvSpPr>
        <p:spPr>
          <a:xfrm>
            <a:off x="5305675" y="4572000"/>
            <a:ext cx="78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60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180343004b_0_174"/>
          <p:cNvSpPr/>
          <p:nvPr/>
        </p:nvSpPr>
        <p:spPr>
          <a:xfrm>
            <a:off x="377500" y="5058875"/>
            <a:ext cx="47832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g1180343004b_0_174"/>
          <p:cNvSpPr txBox="1"/>
          <p:nvPr/>
        </p:nvSpPr>
        <p:spPr>
          <a:xfrm>
            <a:off x="377500" y="5646700"/>
            <a:ext cx="4783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Pedidos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4" name="Google Shape;1054;g1180343004b_0_174"/>
          <p:cNvSpPr/>
          <p:nvPr/>
        </p:nvSpPr>
        <p:spPr>
          <a:xfrm>
            <a:off x="13512175" y="5023400"/>
            <a:ext cx="48912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g1180343004b_0_174"/>
          <p:cNvSpPr txBox="1"/>
          <p:nvPr/>
        </p:nvSpPr>
        <p:spPr>
          <a:xfrm>
            <a:off x="13268425" y="5557250"/>
            <a:ext cx="537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Livros</a:t>
            </a:r>
            <a:endParaRPr b="1" i="0" sz="50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6" name="Google Shape;1056;g1180343004b_0_174"/>
          <p:cNvSpPr/>
          <p:nvPr/>
        </p:nvSpPr>
        <p:spPr>
          <a:xfrm>
            <a:off x="7445625" y="4572000"/>
            <a:ext cx="3985750" cy="3074575"/>
          </a:xfrm>
          <a:prstGeom prst="flowChartDecision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g1180343004b_0_174"/>
          <p:cNvSpPr txBox="1"/>
          <p:nvPr/>
        </p:nvSpPr>
        <p:spPr>
          <a:xfrm>
            <a:off x="7903038" y="5634200"/>
            <a:ext cx="3070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contêm</a:t>
            </a:r>
            <a:endParaRPr b="1" i="0" sz="40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058" name="Google Shape;1058;g1180343004b_0_174"/>
          <p:cNvCxnSpPr>
            <a:stCxn id="1053" idx="3"/>
            <a:endCxn id="1056" idx="1"/>
          </p:cNvCxnSpPr>
          <p:nvPr/>
        </p:nvCxnSpPr>
        <p:spPr>
          <a:xfrm flipH="1" rot="10800000">
            <a:off x="5160700" y="6109300"/>
            <a:ext cx="22848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9" name="Google Shape;1059;g1180343004b_0_174"/>
          <p:cNvCxnSpPr>
            <a:stCxn id="1056" idx="3"/>
          </p:cNvCxnSpPr>
          <p:nvPr/>
        </p:nvCxnSpPr>
        <p:spPr>
          <a:xfrm>
            <a:off x="11431375" y="6109288"/>
            <a:ext cx="20808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0" name="Google Shape;1060;g1180343004b_0_174"/>
          <p:cNvSpPr txBox="1"/>
          <p:nvPr/>
        </p:nvSpPr>
        <p:spPr>
          <a:xfrm>
            <a:off x="-50" y="67650"/>
            <a:ext cx="20104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Cardinalidade N:M</a:t>
            </a:r>
            <a:endParaRPr b="1" i="0" sz="96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1" name="Google Shape;1061;g1180343004b_0_174"/>
          <p:cNvSpPr txBox="1"/>
          <p:nvPr/>
        </p:nvSpPr>
        <p:spPr>
          <a:xfrm>
            <a:off x="12654850" y="4572000"/>
            <a:ext cx="78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endParaRPr b="0" i="0" sz="60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2" name="Google Shape;1062;g1180343004b_0_174"/>
          <p:cNvSpPr txBox="1"/>
          <p:nvPr/>
        </p:nvSpPr>
        <p:spPr>
          <a:xfrm>
            <a:off x="5305675" y="4572000"/>
            <a:ext cx="78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endParaRPr b="0" i="0" sz="60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1148d9e7356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148d9e7356_0_52"/>
          <p:cNvSpPr txBox="1"/>
          <p:nvPr>
            <p:ph type="title"/>
          </p:nvPr>
        </p:nvSpPr>
        <p:spPr>
          <a:xfrm>
            <a:off x="2045975" y="2199450"/>
            <a:ext cx="156081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Modelo Domínio;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Entendimento dos requisitos do sistema;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Representação visual;</a:t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148d9e7356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148d9e7356_0_57"/>
          <p:cNvSpPr txBox="1"/>
          <p:nvPr>
            <p:ph type="title"/>
          </p:nvPr>
        </p:nvSpPr>
        <p:spPr>
          <a:xfrm>
            <a:off x="2045975" y="2199450"/>
            <a:ext cx="15608100" cy="41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Modelo Domínio;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Entendimento dos requisitos do sistema;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Representação visual;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Pode parecer abstrato;</a:t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148d9e7356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148d9e7356_0_62"/>
          <p:cNvSpPr txBox="1"/>
          <p:nvPr>
            <p:ph type="title"/>
          </p:nvPr>
        </p:nvSpPr>
        <p:spPr>
          <a:xfrm>
            <a:off x="2045975" y="2199450"/>
            <a:ext cx="15608100" cy="6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Modelo Domínio;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Entendimento dos requisitos do sistema;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Representação visual;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Pode parecer abstrato;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Fundamental para todos que vão trabalhar com dados.</a:t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1ACE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473b6e4c9_1_29"/>
          <p:cNvSpPr txBox="1"/>
          <p:nvPr/>
        </p:nvSpPr>
        <p:spPr>
          <a:xfrm>
            <a:off x="2081477" y="4233428"/>
            <a:ext cx="5389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1.3</a:t>
            </a:r>
            <a:endParaRPr b="0" i="0" sz="74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ACE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6014f5171_0_10"/>
          <p:cNvSpPr txBox="1"/>
          <p:nvPr/>
        </p:nvSpPr>
        <p:spPr>
          <a:xfrm>
            <a:off x="2081477" y="4233428"/>
            <a:ext cx="5389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_SGBD</a:t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" name="Google Shape;140;g116014f5171_0_10"/>
          <p:cNvSpPr txBox="1"/>
          <p:nvPr/>
        </p:nvSpPr>
        <p:spPr>
          <a:xfrm>
            <a:off x="2081477" y="5636526"/>
            <a:ext cx="846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25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F3F3F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41" name="Google Shape;141;g116014f5171_0_10"/>
          <p:cNvPicPr preferRelativeResize="0"/>
          <p:nvPr/>
        </p:nvPicPr>
        <p:blipFill rotWithShape="1">
          <a:blip r:embed="rId3">
            <a:alphaModFix/>
          </a:blip>
          <a:srcRect b="0" l="0" r="32917" t="0"/>
          <a:stretch/>
        </p:blipFill>
        <p:spPr>
          <a:xfrm>
            <a:off x="10549875" y="0"/>
            <a:ext cx="11366175" cy="1130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116014f5171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16014f5171_0_87"/>
          <p:cNvSpPr txBox="1"/>
          <p:nvPr>
            <p:ph type="title"/>
          </p:nvPr>
        </p:nvSpPr>
        <p:spPr>
          <a:xfrm>
            <a:off x="2045975" y="2199450"/>
            <a:ext cx="16504800" cy="45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Sistema gerencial de banco de dados;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1148d9e7356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148d9e7356_0_67"/>
          <p:cNvSpPr txBox="1"/>
          <p:nvPr>
            <p:ph type="title"/>
          </p:nvPr>
        </p:nvSpPr>
        <p:spPr>
          <a:xfrm>
            <a:off x="2045975" y="2199450"/>
            <a:ext cx="16504800" cy="56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Sistema gerencial de banco de dados;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Interface para incluir, alterar ou consultar;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1148d9e7356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148d9e7356_0_72"/>
          <p:cNvSpPr txBox="1"/>
          <p:nvPr>
            <p:ph type="title"/>
          </p:nvPr>
        </p:nvSpPr>
        <p:spPr>
          <a:xfrm>
            <a:off x="2045975" y="2199450"/>
            <a:ext cx="16504800" cy="7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Sistema gerencial de banco de dados;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Interface para incluir, alterar ou consultar;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Tudo o que fazemos em um banco passa pelo SGBD;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ACE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473b6e4c9_0_15"/>
          <p:cNvSpPr txBox="1"/>
          <p:nvPr/>
        </p:nvSpPr>
        <p:spPr>
          <a:xfrm>
            <a:off x="1700477" y="4233428"/>
            <a:ext cx="5389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_Marta</a:t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" name="Google Shape;54;g11473b6e4c9_0_15"/>
          <p:cNvSpPr txBox="1"/>
          <p:nvPr/>
        </p:nvSpPr>
        <p:spPr>
          <a:xfrm>
            <a:off x="1700475" y="5636525"/>
            <a:ext cx="957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25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rPr>
              <a:t>Especialista de bancos de dados</a:t>
            </a:r>
            <a:endParaRPr b="0" i="0" sz="5000" u="none" cap="none" strike="noStrike">
              <a:solidFill>
                <a:srgbClr val="F3F3F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55" name="Google Shape;55;g11473b6e4c9_0_15"/>
          <p:cNvPicPr preferRelativeResize="0"/>
          <p:nvPr/>
        </p:nvPicPr>
        <p:blipFill rotWithShape="1">
          <a:blip r:embed="rId3">
            <a:alphaModFix/>
          </a:blip>
          <a:srcRect b="0" l="10678" r="44089" t="0"/>
          <a:stretch/>
        </p:blipFill>
        <p:spPr>
          <a:xfrm>
            <a:off x="11447850" y="-1445675"/>
            <a:ext cx="8656249" cy="1275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1148d9e7356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148d9e7356_0_77"/>
          <p:cNvSpPr txBox="1"/>
          <p:nvPr>
            <p:ph type="title"/>
          </p:nvPr>
        </p:nvSpPr>
        <p:spPr>
          <a:xfrm>
            <a:off x="2045975" y="2199450"/>
            <a:ext cx="16504800" cy="88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Sistema gerencial de banco de dados;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Interface para incluir, alterar ou consultar;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Tudo o que fazemos em um banco passa pelo SGBD;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É comum confundirem com banco de dados.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116014f5171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075" y="354225"/>
            <a:ext cx="7728051" cy="515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16014f5171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77300" y="715462"/>
            <a:ext cx="8514749" cy="478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16014f5171_0_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2425" y="5828127"/>
            <a:ext cx="762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116014f5171_0_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08825" y="5689700"/>
            <a:ext cx="740226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116014f5171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625" y="766325"/>
            <a:ext cx="7309875" cy="45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16014f5171_0_16"/>
          <p:cNvPicPr preferRelativeResize="0"/>
          <p:nvPr/>
        </p:nvPicPr>
        <p:blipFill rotWithShape="1">
          <a:blip r:embed="rId4">
            <a:alphaModFix/>
          </a:blip>
          <a:srcRect b="0" l="-8000" r="8000" t="0"/>
          <a:stretch/>
        </p:blipFill>
        <p:spPr>
          <a:xfrm>
            <a:off x="7415350" y="1273200"/>
            <a:ext cx="13335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16014f5171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4470" y="6360275"/>
            <a:ext cx="8035167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ACE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6014f5171_0_59"/>
          <p:cNvSpPr txBox="1"/>
          <p:nvPr/>
        </p:nvSpPr>
        <p:spPr>
          <a:xfrm>
            <a:off x="2081475" y="4233425"/>
            <a:ext cx="5918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_Biblioteca</a:t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" name="Google Shape;186;g116014f5171_0_59"/>
          <p:cNvSpPr txBox="1"/>
          <p:nvPr/>
        </p:nvSpPr>
        <p:spPr>
          <a:xfrm>
            <a:off x="2081477" y="5636526"/>
            <a:ext cx="846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25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F3F3F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87" name="Google Shape;187;g116014f5171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9400" y="-2200110"/>
            <a:ext cx="10414700" cy="15622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ACE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6014f5171_0_71"/>
          <p:cNvSpPr txBox="1"/>
          <p:nvPr/>
        </p:nvSpPr>
        <p:spPr>
          <a:xfrm>
            <a:off x="2081477" y="4233428"/>
            <a:ext cx="5389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_Mercado</a:t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" name="Google Shape;193;g116014f5171_0_71"/>
          <p:cNvSpPr txBox="1"/>
          <p:nvPr/>
        </p:nvSpPr>
        <p:spPr>
          <a:xfrm>
            <a:off x="2081477" y="5636526"/>
            <a:ext cx="846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25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F3F3F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94" name="Google Shape;194;g116014f5171_0_71"/>
          <p:cNvPicPr preferRelativeResize="0"/>
          <p:nvPr/>
        </p:nvPicPr>
        <p:blipFill rotWithShape="1">
          <a:blip r:embed="rId3">
            <a:alphaModFix/>
          </a:blip>
          <a:srcRect b="0" l="0" r="34335" t="0"/>
          <a:stretch/>
        </p:blipFill>
        <p:spPr>
          <a:xfrm>
            <a:off x="9746700" y="138950"/>
            <a:ext cx="11139475" cy="113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48d9e7356_0_82"/>
          <p:cNvSpPr txBox="1"/>
          <p:nvPr/>
        </p:nvSpPr>
        <p:spPr>
          <a:xfrm>
            <a:off x="929400" y="704875"/>
            <a:ext cx="499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                           Alto nível</a:t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                           </a:t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2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48d9e7356_0_94"/>
          <p:cNvSpPr txBox="1"/>
          <p:nvPr/>
        </p:nvSpPr>
        <p:spPr>
          <a:xfrm>
            <a:off x="929400" y="704875"/>
            <a:ext cx="499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                           Alto nível</a:t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                           Baixo nível</a:t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48d9e7356_0_102"/>
          <p:cNvSpPr txBox="1"/>
          <p:nvPr/>
        </p:nvSpPr>
        <p:spPr>
          <a:xfrm>
            <a:off x="929400" y="704875"/>
            <a:ext cx="499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                           Alto nível</a:t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                           Baixo nível</a:t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0" name="Google Shape;210;g1148d9e7356_0_102"/>
          <p:cNvSpPr/>
          <p:nvPr/>
        </p:nvSpPr>
        <p:spPr>
          <a:xfrm>
            <a:off x="7334325" y="2023825"/>
            <a:ext cx="3360000" cy="7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highlight>
                <a:srgbClr val="CCCCC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g1148d9e7356_0_102"/>
          <p:cNvPicPr preferRelativeResize="0"/>
          <p:nvPr/>
        </p:nvPicPr>
        <p:blipFill rotWithShape="1">
          <a:blip r:embed="rId3">
            <a:alphaModFix/>
          </a:blip>
          <a:srcRect b="12234" l="0" r="0" t="0"/>
          <a:stretch/>
        </p:blipFill>
        <p:spPr>
          <a:xfrm>
            <a:off x="11227725" y="0"/>
            <a:ext cx="8876375" cy="55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48d9e7356_0_110"/>
          <p:cNvSpPr txBox="1"/>
          <p:nvPr/>
        </p:nvSpPr>
        <p:spPr>
          <a:xfrm>
            <a:off x="929400" y="704875"/>
            <a:ext cx="499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                           Alto nível</a:t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                           Baixo nível</a:t>
            </a:r>
            <a:endParaRPr b="1" i="0" sz="6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7" name="Google Shape;217;g1148d9e7356_0_110"/>
          <p:cNvSpPr/>
          <p:nvPr/>
        </p:nvSpPr>
        <p:spPr>
          <a:xfrm>
            <a:off x="7334325" y="2023825"/>
            <a:ext cx="3360000" cy="7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highlight>
                <a:srgbClr val="CCCCC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1148d9e7356_0_110"/>
          <p:cNvSpPr/>
          <p:nvPr/>
        </p:nvSpPr>
        <p:spPr>
          <a:xfrm>
            <a:off x="7410525" y="9101175"/>
            <a:ext cx="3360000" cy="7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1148d9e7356_0_110"/>
          <p:cNvPicPr preferRelativeResize="0"/>
          <p:nvPr/>
        </p:nvPicPr>
        <p:blipFill rotWithShape="1">
          <a:blip r:embed="rId3">
            <a:alphaModFix/>
          </a:blip>
          <a:srcRect b="0" l="0" r="0" t="6112"/>
          <a:stretch/>
        </p:blipFill>
        <p:spPr>
          <a:xfrm>
            <a:off x="11227725" y="5720350"/>
            <a:ext cx="8876375" cy="55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148d9e7356_0_110"/>
          <p:cNvPicPr preferRelativeResize="0"/>
          <p:nvPr/>
        </p:nvPicPr>
        <p:blipFill rotWithShape="1">
          <a:blip r:embed="rId4">
            <a:alphaModFix/>
          </a:blip>
          <a:srcRect b="12234" l="0" r="0" t="0"/>
          <a:stretch/>
        </p:blipFill>
        <p:spPr>
          <a:xfrm>
            <a:off x="11227725" y="0"/>
            <a:ext cx="8876375" cy="55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1ACE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48d9e7356_0_2"/>
          <p:cNvSpPr txBox="1"/>
          <p:nvPr/>
        </p:nvSpPr>
        <p:spPr>
          <a:xfrm>
            <a:off x="2081477" y="4233428"/>
            <a:ext cx="5389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1.4</a:t>
            </a:r>
            <a:endParaRPr b="0" i="0" sz="74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6052" y="2049277"/>
            <a:ext cx="7210800" cy="72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116014f5171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2000" y="2920750"/>
            <a:ext cx="8326675" cy="35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116014f5171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2000" y="2920750"/>
            <a:ext cx="8326675" cy="35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16014f5171_0_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07650" y="2475075"/>
            <a:ext cx="44196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ACE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6014f5171_0_106"/>
          <p:cNvSpPr txBox="1"/>
          <p:nvPr/>
        </p:nvSpPr>
        <p:spPr>
          <a:xfrm>
            <a:off x="2081477" y="4233428"/>
            <a:ext cx="5389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_BrModelo</a:t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2" name="Google Shape;242;g116014f5171_0_106"/>
          <p:cNvSpPr txBox="1"/>
          <p:nvPr/>
        </p:nvSpPr>
        <p:spPr>
          <a:xfrm>
            <a:off x="2081477" y="5636526"/>
            <a:ext cx="846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25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F3F3F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43" name="Google Shape;243;g116014f5171_0_106"/>
          <p:cNvPicPr preferRelativeResize="0"/>
          <p:nvPr/>
        </p:nvPicPr>
        <p:blipFill rotWithShape="1">
          <a:blip r:embed="rId3">
            <a:alphaModFix/>
          </a:blip>
          <a:srcRect b="0" l="20761" r="24139" t="0"/>
          <a:stretch/>
        </p:blipFill>
        <p:spPr>
          <a:xfrm>
            <a:off x="10752575" y="-54925"/>
            <a:ext cx="9348777" cy="1130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1ACE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60a08b561_0_0"/>
          <p:cNvSpPr txBox="1"/>
          <p:nvPr/>
        </p:nvSpPr>
        <p:spPr>
          <a:xfrm>
            <a:off x="2081477" y="4233428"/>
            <a:ext cx="5389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2.1</a:t>
            </a:r>
            <a:endParaRPr b="0" i="0" sz="74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ACE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60a08b561_0_7"/>
          <p:cNvSpPr txBox="1"/>
          <p:nvPr/>
        </p:nvSpPr>
        <p:spPr>
          <a:xfrm>
            <a:off x="978125" y="4233425"/>
            <a:ext cx="6952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_Mini-mundo</a:t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4" name="Google Shape;254;g1160a08b561_0_7"/>
          <p:cNvSpPr txBox="1"/>
          <p:nvPr/>
        </p:nvSpPr>
        <p:spPr>
          <a:xfrm>
            <a:off x="2081477" y="5636526"/>
            <a:ext cx="846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25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F3F3F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55" name="Google Shape;255;g1160a08b561_0_7"/>
          <p:cNvPicPr preferRelativeResize="0"/>
          <p:nvPr/>
        </p:nvPicPr>
        <p:blipFill rotWithShape="1">
          <a:blip r:embed="rId3">
            <a:alphaModFix/>
          </a:blip>
          <a:srcRect b="0" l="22974" r="18698" t="0"/>
          <a:stretch/>
        </p:blipFill>
        <p:spPr>
          <a:xfrm>
            <a:off x="9689400" y="-1535475"/>
            <a:ext cx="11240374" cy="12844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160a08b561_0_7"/>
          <p:cNvSpPr txBox="1"/>
          <p:nvPr>
            <p:ph idx="4294967295" type="title"/>
          </p:nvPr>
        </p:nvSpPr>
        <p:spPr>
          <a:xfrm>
            <a:off x="978126" y="5983625"/>
            <a:ext cx="87114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Recorte do mundo real</a:t>
            </a:r>
            <a:endParaRPr sz="6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160a08b561_0_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0733" y="4868540"/>
            <a:ext cx="4305864" cy="27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1160a08b561_0_304"/>
          <p:cNvPicPr preferRelativeResize="0"/>
          <p:nvPr/>
        </p:nvPicPr>
        <p:blipFill rotWithShape="1">
          <a:blip r:embed="rId4">
            <a:alphaModFix/>
          </a:blip>
          <a:srcRect b="0" l="0" r="62011" t="46564"/>
          <a:stretch/>
        </p:blipFill>
        <p:spPr>
          <a:xfrm>
            <a:off x="-141662" y="3334865"/>
            <a:ext cx="5634442" cy="422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1160a08b561_0_304"/>
          <p:cNvPicPr preferRelativeResize="0"/>
          <p:nvPr/>
        </p:nvPicPr>
        <p:blipFill rotWithShape="1">
          <a:blip r:embed="rId4">
            <a:alphaModFix/>
          </a:blip>
          <a:srcRect b="-9642" l="63227" r="0" t="40264"/>
          <a:stretch/>
        </p:blipFill>
        <p:spPr>
          <a:xfrm>
            <a:off x="15109293" y="2989940"/>
            <a:ext cx="5288869" cy="5323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60a08b561_0_324"/>
          <p:cNvSpPr/>
          <p:nvPr/>
        </p:nvSpPr>
        <p:spPr>
          <a:xfrm>
            <a:off x="4518360" y="4366307"/>
            <a:ext cx="3700200" cy="3455700"/>
          </a:xfrm>
          <a:prstGeom prst="diamond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1160a08b561_0_324"/>
          <p:cNvSpPr txBox="1"/>
          <p:nvPr/>
        </p:nvSpPr>
        <p:spPr>
          <a:xfrm>
            <a:off x="4550728" y="5575028"/>
            <a:ext cx="3482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Comprou</a:t>
            </a:r>
            <a:b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livro  </a:t>
            </a:r>
            <a:endParaRPr b="1" i="0" sz="4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g1160a08b561_0_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0733" y="4868540"/>
            <a:ext cx="4305864" cy="27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160a08b561_0_324"/>
          <p:cNvPicPr preferRelativeResize="0"/>
          <p:nvPr/>
        </p:nvPicPr>
        <p:blipFill rotWithShape="1">
          <a:blip r:embed="rId4">
            <a:alphaModFix/>
          </a:blip>
          <a:srcRect b="0" l="0" r="62011" t="46564"/>
          <a:stretch/>
        </p:blipFill>
        <p:spPr>
          <a:xfrm>
            <a:off x="-141662" y="3334865"/>
            <a:ext cx="5634442" cy="422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160a08b561_0_324"/>
          <p:cNvPicPr preferRelativeResize="0"/>
          <p:nvPr/>
        </p:nvPicPr>
        <p:blipFill rotWithShape="1">
          <a:blip r:embed="rId4">
            <a:alphaModFix/>
          </a:blip>
          <a:srcRect b="-9642" l="63227" r="0" t="40264"/>
          <a:stretch/>
        </p:blipFill>
        <p:spPr>
          <a:xfrm>
            <a:off x="15109293" y="2989940"/>
            <a:ext cx="5288869" cy="5323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60a08b561_0_344"/>
          <p:cNvSpPr/>
          <p:nvPr/>
        </p:nvSpPr>
        <p:spPr>
          <a:xfrm>
            <a:off x="4518360" y="4366307"/>
            <a:ext cx="3700200" cy="3455700"/>
          </a:xfrm>
          <a:prstGeom prst="diamond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1160a08b561_0_344"/>
          <p:cNvSpPr txBox="1"/>
          <p:nvPr/>
        </p:nvSpPr>
        <p:spPr>
          <a:xfrm>
            <a:off x="4550728" y="5575028"/>
            <a:ext cx="3482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Comprou</a:t>
            </a:r>
            <a:b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livro  </a:t>
            </a:r>
            <a:endParaRPr b="1" i="0" sz="4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1160a08b561_0_344"/>
          <p:cNvSpPr/>
          <p:nvPr/>
        </p:nvSpPr>
        <p:spPr>
          <a:xfrm>
            <a:off x="12001850" y="4383725"/>
            <a:ext cx="3673500" cy="3455700"/>
          </a:xfrm>
          <a:prstGeom prst="diamond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1160a08b561_0_344"/>
          <p:cNvSpPr txBox="1"/>
          <p:nvPr/>
        </p:nvSpPr>
        <p:spPr>
          <a:xfrm>
            <a:off x="12001844" y="5575028"/>
            <a:ext cx="3673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Escreveu</a:t>
            </a:r>
            <a:b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livro  </a:t>
            </a:r>
            <a:endParaRPr b="1" i="0" sz="4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g1160a08b561_0_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0733" y="4868540"/>
            <a:ext cx="4305864" cy="27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160a08b561_0_344"/>
          <p:cNvPicPr preferRelativeResize="0"/>
          <p:nvPr/>
        </p:nvPicPr>
        <p:blipFill rotWithShape="1">
          <a:blip r:embed="rId4">
            <a:alphaModFix/>
          </a:blip>
          <a:srcRect b="0" l="0" r="62011" t="46564"/>
          <a:stretch/>
        </p:blipFill>
        <p:spPr>
          <a:xfrm>
            <a:off x="-141662" y="3334865"/>
            <a:ext cx="5634442" cy="422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160a08b561_0_344"/>
          <p:cNvPicPr preferRelativeResize="0"/>
          <p:nvPr/>
        </p:nvPicPr>
        <p:blipFill rotWithShape="1">
          <a:blip r:embed="rId4">
            <a:alphaModFix/>
          </a:blip>
          <a:srcRect b="-9642" l="63227" r="0" t="40264"/>
          <a:stretch/>
        </p:blipFill>
        <p:spPr>
          <a:xfrm>
            <a:off x="15109293" y="2989940"/>
            <a:ext cx="5288869" cy="5323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60a08b561_0_182"/>
          <p:cNvSpPr/>
          <p:nvPr/>
        </p:nvSpPr>
        <p:spPr>
          <a:xfrm>
            <a:off x="4518360" y="4366307"/>
            <a:ext cx="3700200" cy="3455700"/>
          </a:xfrm>
          <a:prstGeom prst="diamond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1160a08b561_0_182"/>
          <p:cNvSpPr txBox="1"/>
          <p:nvPr/>
        </p:nvSpPr>
        <p:spPr>
          <a:xfrm>
            <a:off x="4550728" y="5575028"/>
            <a:ext cx="3482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Comprou</a:t>
            </a:r>
            <a:b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livro  </a:t>
            </a:r>
            <a:endParaRPr b="1" i="0" sz="4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160a08b561_0_182"/>
          <p:cNvSpPr/>
          <p:nvPr/>
        </p:nvSpPr>
        <p:spPr>
          <a:xfrm>
            <a:off x="12001850" y="4383725"/>
            <a:ext cx="3673500" cy="3455700"/>
          </a:xfrm>
          <a:prstGeom prst="diamond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160a08b561_0_182"/>
          <p:cNvSpPr txBox="1"/>
          <p:nvPr/>
        </p:nvSpPr>
        <p:spPr>
          <a:xfrm>
            <a:off x="12001844" y="5575028"/>
            <a:ext cx="3673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Escreveu</a:t>
            </a:r>
            <a:b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livro  </a:t>
            </a:r>
            <a:endParaRPr b="1" i="0" sz="4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1160a08b561_0_182"/>
          <p:cNvSpPr txBox="1"/>
          <p:nvPr/>
        </p:nvSpPr>
        <p:spPr>
          <a:xfrm>
            <a:off x="1209733" y="830650"/>
            <a:ext cx="279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Cliente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" name="Google Shape;293;g1160a08b561_0_182"/>
          <p:cNvCxnSpPr/>
          <p:nvPr/>
        </p:nvCxnSpPr>
        <p:spPr>
          <a:xfrm rot="10800000">
            <a:off x="2600687" y="1983436"/>
            <a:ext cx="15000" cy="1006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94" name="Google Shape;294;g1160a08b561_0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0733" y="4868540"/>
            <a:ext cx="4305864" cy="27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1160a08b561_0_182"/>
          <p:cNvPicPr preferRelativeResize="0"/>
          <p:nvPr/>
        </p:nvPicPr>
        <p:blipFill rotWithShape="1">
          <a:blip r:embed="rId4">
            <a:alphaModFix/>
          </a:blip>
          <a:srcRect b="0" l="0" r="62011" t="46564"/>
          <a:stretch/>
        </p:blipFill>
        <p:spPr>
          <a:xfrm>
            <a:off x="-141662" y="3334865"/>
            <a:ext cx="5634442" cy="422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160a08b561_0_182"/>
          <p:cNvPicPr preferRelativeResize="0"/>
          <p:nvPr/>
        </p:nvPicPr>
        <p:blipFill rotWithShape="1">
          <a:blip r:embed="rId4">
            <a:alphaModFix/>
          </a:blip>
          <a:srcRect b="-9642" l="63227" r="0" t="40264"/>
          <a:stretch/>
        </p:blipFill>
        <p:spPr>
          <a:xfrm>
            <a:off x="15109293" y="2989940"/>
            <a:ext cx="5288869" cy="5323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60a08b561_0_364"/>
          <p:cNvSpPr/>
          <p:nvPr/>
        </p:nvSpPr>
        <p:spPr>
          <a:xfrm>
            <a:off x="4518360" y="4366307"/>
            <a:ext cx="3700200" cy="3455700"/>
          </a:xfrm>
          <a:prstGeom prst="diamond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1160a08b561_0_364"/>
          <p:cNvSpPr txBox="1"/>
          <p:nvPr/>
        </p:nvSpPr>
        <p:spPr>
          <a:xfrm>
            <a:off x="4550728" y="5575028"/>
            <a:ext cx="3482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Comprou</a:t>
            </a:r>
            <a:b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livro  </a:t>
            </a:r>
            <a:endParaRPr b="1" i="0" sz="4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1160a08b561_0_364"/>
          <p:cNvSpPr/>
          <p:nvPr/>
        </p:nvSpPr>
        <p:spPr>
          <a:xfrm>
            <a:off x="12001850" y="4383725"/>
            <a:ext cx="3673500" cy="3455700"/>
          </a:xfrm>
          <a:prstGeom prst="diamond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160a08b561_0_364"/>
          <p:cNvSpPr txBox="1"/>
          <p:nvPr/>
        </p:nvSpPr>
        <p:spPr>
          <a:xfrm>
            <a:off x="12001844" y="5575028"/>
            <a:ext cx="3673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Escreveu</a:t>
            </a:r>
            <a:b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livro  </a:t>
            </a:r>
            <a:endParaRPr b="1" i="0" sz="4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1160a08b561_0_364"/>
          <p:cNvSpPr txBox="1"/>
          <p:nvPr/>
        </p:nvSpPr>
        <p:spPr>
          <a:xfrm>
            <a:off x="1209733" y="830650"/>
            <a:ext cx="279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Cliente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Google Shape;306;g1160a08b561_0_364"/>
          <p:cNvCxnSpPr/>
          <p:nvPr/>
        </p:nvCxnSpPr>
        <p:spPr>
          <a:xfrm rot="10800000">
            <a:off x="2600687" y="1983436"/>
            <a:ext cx="15000" cy="1006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7" name="Google Shape;307;g1160a08b561_0_364"/>
          <p:cNvCxnSpPr/>
          <p:nvPr/>
        </p:nvCxnSpPr>
        <p:spPr>
          <a:xfrm rot="10800000">
            <a:off x="6282917" y="2266403"/>
            <a:ext cx="18000" cy="1609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8" name="Google Shape;308;g1160a08b561_0_364"/>
          <p:cNvSpPr txBox="1"/>
          <p:nvPr/>
        </p:nvSpPr>
        <p:spPr>
          <a:xfrm>
            <a:off x="4725745" y="835355"/>
            <a:ext cx="328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Compra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g1160a08b561_0_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0733" y="4868540"/>
            <a:ext cx="4305864" cy="27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160a08b561_0_364"/>
          <p:cNvPicPr preferRelativeResize="0"/>
          <p:nvPr/>
        </p:nvPicPr>
        <p:blipFill rotWithShape="1">
          <a:blip r:embed="rId4">
            <a:alphaModFix/>
          </a:blip>
          <a:srcRect b="0" l="0" r="62011" t="46564"/>
          <a:stretch/>
        </p:blipFill>
        <p:spPr>
          <a:xfrm>
            <a:off x="-141662" y="3334865"/>
            <a:ext cx="5634442" cy="422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160a08b561_0_364"/>
          <p:cNvPicPr preferRelativeResize="0"/>
          <p:nvPr/>
        </p:nvPicPr>
        <p:blipFill rotWithShape="1">
          <a:blip r:embed="rId4">
            <a:alphaModFix/>
          </a:blip>
          <a:srcRect b="-9642" l="63227" r="0" t="40264"/>
          <a:stretch/>
        </p:blipFill>
        <p:spPr>
          <a:xfrm>
            <a:off x="15109293" y="2989940"/>
            <a:ext cx="5288869" cy="5323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ACE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473b6e4c9_0_31"/>
          <p:cNvSpPr txBox="1"/>
          <p:nvPr/>
        </p:nvSpPr>
        <p:spPr>
          <a:xfrm>
            <a:off x="1700477" y="4233428"/>
            <a:ext cx="5389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_Equipe</a:t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6" name="Google Shape;66;g11473b6e4c9_0_31"/>
          <p:cNvPicPr preferRelativeResize="0"/>
          <p:nvPr/>
        </p:nvPicPr>
        <p:blipFill rotWithShape="1">
          <a:blip r:embed="rId3">
            <a:alphaModFix/>
          </a:blip>
          <a:srcRect b="0" l="9213" r="31495" t="0"/>
          <a:stretch/>
        </p:blipFill>
        <p:spPr>
          <a:xfrm>
            <a:off x="9689400" y="-76200"/>
            <a:ext cx="11139475" cy="125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60a08b561_0_384"/>
          <p:cNvSpPr/>
          <p:nvPr/>
        </p:nvSpPr>
        <p:spPr>
          <a:xfrm>
            <a:off x="4518360" y="4366307"/>
            <a:ext cx="3700200" cy="3455700"/>
          </a:xfrm>
          <a:prstGeom prst="diamond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1160a08b561_0_384"/>
          <p:cNvSpPr txBox="1"/>
          <p:nvPr/>
        </p:nvSpPr>
        <p:spPr>
          <a:xfrm>
            <a:off x="4550728" y="5575028"/>
            <a:ext cx="3482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Comprou</a:t>
            </a:r>
            <a:b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livro  </a:t>
            </a:r>
            <a:endParaRPr b="1" i="0" sz="4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1160a08b561_0_384"/>
          <p:cNvSpPr/>
          <p:nvPr/>
        </p:nvSpPr>
        <p:spPr>
          <a:xfrm>
            <a:off x="12001850" y="4383725"/>
            <a:ext cx="3673500" cy="3455700"/>
          </a:xfrm>
          <a:prstGeom prst="diamond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1160a08b561_0_384"/>
          <p:cNvSpPr txBox="1"/>
          <p:nvPr/>
        </p:nvSpPr>
        <p:spPr>
          <a:xfrm>
            <a:off x="12001844" y="5575028"/>
            <a:ext cx="3673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Escreveu</a:t>
            </a:r>
            <a:b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livro  </a:t>
            </a:r>
            <a:endParaRPr b="1" i="0" sz="4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1160a08b561_0_384"/>
          <p:cNvSpPr txBox="1"/>
          <p:nvPr/>
        </p:nvSpPr>
        <p:spPr>
          <a:xfrm>
            <a:off x="1209733" y="830650"/>
            <a:ext cx="279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Cliente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" name="Google Shape;321;g1160a08b561_0_384"/>
          <p:cNvCxnSpPr/>
          <p:nvPr/>
        </p:nvCxnSpPr>
        <p:spPr>
          <a:xfrm rot="10800000">
            <a:off x="2600687" y="1983436"/>
            <a:ext cx="15000" cy="1006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2" name="Google Shape;322;g1160a08b561_0_384"/>
          <p:cNvCxnSpPr/>
          <p:nvPr/>
        </p:nvCxnSpPr>
        <p:spPr>
          <a:xfrm rot="10800000">
            <a:off x="6282917" y="2266403"/>
            <a:ext cx="18000" cy="1609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3" name="Google Shape;323;g1160a08b561_0_384"/>
          <p:cNvSpPr txBox="1"/>
          <p:nvPr/>
        </p:nvSpPr>
        <p:spPr>
          <a:xfrm>
            <a:off x="4725745" y="835355"/>
            <a:ext cx="328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Compra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324;g1160a08b561_0_384"/>
          <p:cNvCxnSpPr/>
          <p:nvPr/>
        </p:nvCxnSpPr>
        <p:spPr>
          <a:xfrm rot="10800000">
            <a:off x="9968589" y="2238616"/>
            <a:ext cx="37200" cy="23604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5" name="Google Shape;325;g1160a08b561_0_384"/>
          <p:cNvSpPr txBox="1"/>
          <p:nvPr/>
        </p:nvSpPr>
        <p:spPr>
          <a:xfrm>
            <a:off x="8730451" y="835355"/>
            <a:ext cx="251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Livro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g1160a08b561_0_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0733" y="4868540"/>
            <a:ext cx="4305864" cy="27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1160a08b561_0_384"/>
          <p:cNvPicPr preferRelativeResize="0"/>
          <p:nvPr/>
        </p:nvPicPr>
        <p:blipFill rotWithShape="1">
          <a:blip r:embed="rId4">
            <a:alphaModFix/>
          </a:blip>
          <a:srcRect b="0" l="0" r="62011" t="46564"/>
          <a:stretch/>
        </p:blipFill>
        <p:spPr>
          <a:xfrm>
            <a:off x="-141662" y="3334865"/>
            <a:ext cx="5634442" cy="422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1160a08b561_0_384"/>
          <p:cNvPicPr preferRelativeResize="0"/>
          <p:nvPr/>
        </p:nvPicPr>
        <p:blipFill rotWithShape="1">
          <a:blip r:embed="rId4">
            <a:alphaModFix/>
          </a:blip>
          <a:srcRect b="-9642" l="63227" r="0" t="40264"/>
          <a:stretch/>
        </p:blipFill>
        <p:spPr>
          <a:xfrm>
            <a:off x="15109293" y="2989940"/>
            <a:ext cx="5288869" cy="5323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60a08b561_0_404"/>
          <p:cNvSpPr/>
          <p:nvPr/>
        </p:nvSpPr>
        <p:spPr>
          <a:xfrm>
            <a:off x="4518360" y="4366307"/>
            <a:ext cx="3700200" cy="3455700"/>
          </a:xfrm>
          <a:prstGeom prst="diamond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1160a08b561_0_404"/>
          <p:cNvSpPr txBox="1"/>
          <p:nvPr/>
        </p:nvSpPr>
        <p:spPr>
          <a:xfrm>
            <a:off x="4550728" y="5575028"/>
            <a:ext cx="3482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Comprou</a:t>
            </a:r>
            <a:b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livro  </a:t>
            </a:r>
            <a:endParaRPr b="1" i="0" sz="4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1160a08b561_0_404"/>
          <p:cNvSpPr/>
          <p:nvPr/>
        </p:nvSpPr>
        <p:spPr>
          <a:xfrm>
            <a:off x="12001850" y="4383725"/>
            <a:ext cx="3673500" cy="3455700"/>
          </a:xfrm>
          <a:prstGeom prst="diamond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1160a08b561_0_404"/>
          <p:cNvSpPr txBox="1"/>
          <p:nvPr/>
        </p:nvSpPr>
        <p:spPr>
          <a:xfrm>
            <a:off x="12001844" y="5575028"/>
            <a:ext cx="3673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Escreveu</a:t>
            </a:r>
            <a:b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livro  </a:t>
            </a:r>
            <a:endParaRPr b="1" i="0" sz="4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1160a08b561_0_404"/>
          <p:cNvSpPr txBox="1"/>
          <p:nvPr/>
        </p:nvSpPr>
        <p:spPr>
          <a:xfrm>
            <a:off x="1209733" y="830650"/>
            <a:ext cx="279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Cliente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" name="Google Shape;338;g1160a08b561_0_404"/>
          <p:cNvCxnSpPr/>
          <p:nvPr/>
        </p:nvCxnSpPr>
        <p:spPr>
          <a:xfrm rot="10800000">
            <a:off x="2600687" y="1983436"/>
            <a:ext cx="15000" cy="1006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9" name="Google Shape;339;g1160a08b561_0_404"/>
          <p:cNvCxnSpPr/>
          <p:nvPr/>
        </p:nvCxnSpPr>
        <p:spPr>
          <a:xfrm rot="10800000">
            <a:off x="6282917" y="2266403"/>
            <a:ext cx="18000" cy="1609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0" name="Google Shape;340;g1160a08b561_0_404"/>
          <p:cNvSpPr txBox="1"/>
          <p:nvPr/>
        </p:nvSpPr>
        <p:spPr>
          <a:xfrm>
            <a:off x="4725745" y="835355"/>
            <a:ext cx="328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Compra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1" name="Google Shape;341;g1160a08b561_0_404"/>
          <p:cNvCxnSpPr/>
          <p:nvPr/>
        </p:nvCxnSpPr>
        <p:spPr>
          <a:xfrm rot="10800000">
            <a:off x="9968589" y="2238616"/>
            <a:ext cx="37200" cy="23604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2" name="Google Shape;342;g1160a08b561_0_404"/>
          <p:cNvSpPr txBox="1"/>
          <p:nvPr/>
        </p:nvSpPr>
        <p:spPr>
          <a:xfrm>
            <a:off x="8730451" y="835355"/>
            <a:ext cx="251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Livro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1160a08b561_0_404"/>
          <p:cNvSpPr txBox="1"/>
          <p:nvPr/>
        </p:nvSpPr>
        <p:spPr>
          <a:xfrm>
            <a:off x="12312374" y="830650"/>
            <a:ext cx="304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Autoria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g1160a08b561_0_4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0733" y="4868540"/>
            <a:ext cx="4305864" cy="27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160a08b561_0_404"/>
          <p:cNvPicPr preferRelativeResize="0"/>
          <p:nvPr/>
        </p:nvPicPr>
        <p:blipFill rotWithShape="1">
          <a:blip r:embed="rId4">
            <a:alphaModFix/>
          </a:blip>
          <a:srcRect b="0" l="0" r="62011" t="46564"/>
          <a:stretch/>
        </p:blipFill>
        <p:spPr>
          <a:xfrm>
            <a:off x="-141662" y="3334865"/>
            <a:ext cx="5634442" cy="422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1160a08b561_0_404"/>
          <p:cNvPicPr preferRelativeResize="0"/>
          <p:nvPr/>
        </p:nvPicPr>
        <p:blipFill rotWithShape="1">
          <a:blip r:embed="rId4">
            <a:alphaModFix/>
          </a:blip>
          <a:srcRect b="-9642" l="63227" r="0" t="40264"/>
          <a:stretch/>
        </p:blipFill>
        <p:spPr>
          <a:xfrm>
            <a:off x="15109293" y="2989940"/>
            <a:ext cx="5288869" cy="53234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g1160a08b561_0_404"/>
          <p:cNvCxnSpPr/>
          <p:nvPr/>
        </p:nvCxnSpPr>
        <p:spPr>
          <a:xfrm rot="10800000">
            <a:off x="13778267" y="2091253"/>
            <a:ext cx="18000" cy="1609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60a08b561_0_424"/>
          <p:cNvSpPr/>
          <p:nvPr/>
        </p:nvSpPr>
        <p:spPr>
          <a:xfrm>
            <a:off x="4518360" y="4366307"/>
            <a:ext cx="3700200" cy="3455700"/>
          </a:xfrm>
          <a:prstGeom prst="diamond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1160a08b561_0_424"/>
          <p:cNvSpPr txBox="1"/>
          <p:nvPr/>
        </p:nvSpPr>
        <p:spPr>
          <a:xfrm>
            <a:off x="4550728" y="5575028"/>
            <a:ext cx="3482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Comprou</a:t>
            </a:r>
            <a:b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livro  </a:t>
            </a:r>
            <a:endParaRPr b="1" i="0" sz="4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160a08b561_0_424"/>
          <p:cNvSpPr/>
          <p:nvPr/>
        </p:nvSpPr>
        <p:spPr>
          <a:xfrm>
            <a:off x="12001850" y="4383725"/>
            <a:ext cx="3673500" cy="3455700"/>
          </a:xfrm>
          <a:prstGeom prst="diamond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1160a08b561_0_424"/>
          <p:cNvSpPr txBox="1"/>
          <p:nvPr/>
        </p:nvSpPr>
        <p:spPr>
          <a:xfrm>
            <a:off x="12001844" y="5575028"/>
            <a:ext cx="3673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Escreveu</a:t>
            </a:r>
            <a:b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livro  </a:t>
            </a:r>
            <a:endParaRPr b="1" i="0" sz="4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1160a08b561_0_424"/>
          <p:cNvSpPr txBox="1"/>
          <p:nvPr/>
        </p:nvSpPr>
        <p:spPr>
          <a:xfrm>
            <a:off x="1209733" y="830650"/>
            <a:ext cx="279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Cliente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7" name="Google Shape;357;g1160a08b561_0_424"/>
          <p:cNvCxnSpPr/>
          <p:nvPr/>
        </p:nvCxnSpPr>
        <p:spPr>
          <a:xfrm rot="10800000">
            <a:off x="2600687" y="1983436"/>
            <a:ext cx="15000" cy="1006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8" name="Google Shape;358;g1160a08b561_0_424"/>
          <p:cNvCxnSpPr/>
          <p:nvPr/>
        </p:nvCxnSpPr>
        <p:spPr>
          <a:xfrm rot="10800000">
            <a:off x="6282917" y="2266403"/>
            <a:ext cx="18000" cy="1609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9" name="Google Shape;359;g1160a08b561_0_424"/>
          <p:cNvSpPr txBox="1"/>
          <p:nvPr/>
        </p:nvSpPr>
        <p:spPr>
          <a:xfrm>
            <a:off x="4725745" y="835355"/>
            <a:ext cx="328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Compra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0" name="Google Shape;360;g1160a08b561_0_424"/>
          <p:cNvCxnSpPr/>
          <p:nvPr/>
        </p:nvCxnSpPr>
        <p:spPr>
          <a:xfrm rot="10800000">
            <a:off x="9968589" y="2238616"/>
            <a:ext cx="37200" cy="23604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1" name="Google Shape;361;g1160a08b561_0_424"/>
          <p:cNvSpPr txBox="1"/>
          <p:nvPr/>
        </p:nvSpPr>
        <p:spPr>
          <a:xfrm>
            <a:off x="8730451" y="835355"/>
            <a:ext cx="251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Livro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1160a08b561_0_424"/>
          <p:cNvSpPr txBox="1"/>
          <p:nvPr/>
        </p:nvSpPr>
        <p:spPr>
          <a:xfrm>
            <a:off x="12312374" y="830650"/>
            <a:ext cx="304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Autoria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1160a08b561_0_424"/>
          <p:cNvSpPr txBox="1"/>
          <p:nvPr/>
        </p:nvSpPr>
        <p:spPr>
          <a:xfrm>
            <a:off x="16177915" y="830657"/>
            <a:ext cx="279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Autora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g1160a08b561_0_4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0733" y="4868540"/>
            <a:ext cx="4305864" cy="27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1160a08b561_0_424"/>
          <p:cNvPicPr preferRelativeResize="0"/>
          <p:nvPr/>
        </p:nvPicPr>
        <p:blipFill rotWithShape="1">
          <a:blip r:embed="rId4">
            <a:alphaModFix/>
          </a:blip>
          <a:srcRect b="0" l="0" r="62011" t="46564"/>
          <a:stretch/>
        </p:blipFill>
        <p:spPr>
          <a:xfrm>
            <a:off x="-141662" y="3334865"/>
            <a:ext cx="5634442" cy="422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1160a08b561_0_424"/>
          <p:cNvPicPr preferRelativeResize="0"/>
          <p:nvPr/>
        </p:nvPicPr>
        <p:blipFill rotWithShape="1">
          <a:blip r:embed="rId4">
            <a:alphaModFix/>
          </a:blip>
          <a:srcRect b="-9642" l="63227" r="0" t="40264"/>
          <a:stretch/>
        </p:blipFill>
        <p:spPr>
          <a:xfrm>
            <a:off x="15109293" y="2989940"/>
            <a:ext cx="5288869" cy="53234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g1160a08b561_0_424"/>
          <p:cNvCxnSpPr/>
          <p:nvPr/>
        </p:nvCxnSpPr>
        <p:spPr>
          <a:xfrm rot="10800000">
            <a:off x="13778267" y="2091253"/>
            <a:ext cx="18000" cy="1609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8" name="Google Shape;368;g1160a08b561_0_424"/>
          <p:cNvCxnSpPr/>
          <p:nvPr/>
        </p:nvCxnSpPr>
        <p:spPr>
          <a:xfrm rot="10800000">
            <a:off x="17383487" y="1983436"/>
            <a:ext cx="15000" cy="1006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60a08b561_0_444"/>
          <p:cNvSpPr/>
          <p:nvPr/>
        </p:nvSpPr>
        <p:spPr>
          <a:xfrm>
            <a:off x="4518360" y="4339082"/>
            <a:ext cx="3700200" cy="3455700"/>
          </a:xfrm>
          <a:prstGeom prst="diamond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1160a08b561_0_444"/>
          <p:cNvSpPr txBox="1"/>
          <p:nvPr/>
        </p:nvSpPr>
        <p:spPr>
          <a:xfrm>
            <a:off x="4550728" y="5547803"/>
            <a:ext cx="3482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Comprou</a:t>
            </a:r>
            <a:b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livro  </a:t>
            </a:r>
            <a:endParaRPr b="1" i="0" sz="4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1160a08b561_0_444"/>
          <p:cNvSpPr/>
          <p:nvPr/>
        </p:nvSpPr>
        <p:spPr>
          <a:xfrm>
            <a:off x="12001850" y="4356500"/>
            <a:ext cx="3673500" cy="3455700"/>
          </a:xfrm>
          <a:prstGeom prst="diamond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1160a08b561_0_444"/>
          <p:cNvSpPr txBox="1"/>
          <p:nvPr/>
        </p:nvSpPr>
        <p:spPr>
          <a:xfrm>
            <a:off x="12001844" y="5547803"/>
            <a:ext cx="3673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Escreveu</a:t>
            </a:r>
            <a:b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livro  </a:t>
            </a:r>
            <a:endParaRPr b="1" i="0" sz="4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1160a08b561_0_444"/>
          <p:cNvSpPr txBox="1"/>
          <p:nvPr/>
        </p:nvSpPr>
        <p:spPr>
          <a:xfrm>
            <a:off x="1277121" y="2721900"/>
            <a:ext cx="279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Cliente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1160a08b561_0_444"/>
          <p:cNvSpPr txBox="1"/>
          <p:nvPr/>
        </p:nvSpPr>
        <p:spPr>
          <a:xfrm>
            <a:off x="4376020" y="530555"/>
            <a:ext cx="328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Compra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1160a08b561_0_444"/>
          <p:cNvSpPr txBox="1"/>
          <p:nvPr/>
        </p:nvSpPr>
        <p:spPr>
          <a:xfrm>
            <a:off x="8452576" y="2721905"/>
            <a:ext cx="251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Livro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1160a08b561_0_444"/>
          <p:cNvSpPr txBox="1"/>
          <p:nvPr/>
        </p:nvSpPr>
        <p:spPr>
          <a:xfrm>
            <a:off x="12312374" y="525850"/>
            <a:ext cx="304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Autoria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1160a08b561_0_444"/>
          <p:cNvSpPr txBox="1"/>
          <p:nvPr/>
        </p:nvSpPr>
        <p:spPr>
          <a:xfrm>
            <a:off x="16233490" y="2721907"/>
            <a:ext cx="279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Autora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g1160a08b561_0_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0733" y="4841315"/>
            <a:ext cx="4305864" cy="27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1160a08b561_0_444"/>
          <p:cNvPicPr preferRelativeResize="0"/>
          <p:nvPr/>
        </p:nvPicPr>
        <p:blipFill rotWithShape="1">
          <a:blip r:embed="rId4">
            <a:alphaModFix/>
          </a:blip>
          <a:srcRect b="0" l="0" r="62011" t="46564"/>
          <a:stretch/>
        </p:blipFill>
        <p:spPr>
          <a:xfrm>
            <a:off x="-141662" y="3307640"/>
            <a:ext cx="5634442" cy="422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1160a08b561_0_444"/>
          <p:cNvPicPr preferRelativeResize="0"/>
          <p:nvPr/>
        </p:nvPicPr>
        <p:blipFill rotWithShape="1">
          <a:blip r:embed="rId4">
            <a:alphaModFix/>
          </a:blip>
          <a:srcRect b="-9642" l="63227" r="0" t="40264"/>
          <a:stretch/>
        </p:blipFill>
        <p:spPr>
          <a:xfrm>
            <a:off x="15109293" y="2962715"/>
            <a:ext cx="5288869" cy="5323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60a08b561_0_482"/>
          <p:cNvSpPr/>
          <p:nvPr/>
        </p:nvSpPr>
        <p:spPr>
          <a:xfrm>
            <a:off x="4518360" y="4339082"/>
            <a:ext cx="3700200" cy="3455700"/>
          </a:xfrm>
          <a:prstGeom prst="diamond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1160a08b561_0_482"/>
          <p:cNvSpPr txBox="1"/>
          <p:nvPr/>
        </p:nvSpPr>
        <p:spPr>
          <a:xfrm>
            <a:off x="4550728" y="5547803"/>
            <a:ext cx="3482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Comprou</a:t>
            </a:r>
            <a:b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livro  </a:t>
            </a:r>
            <a:endParaRPr b="1" i="0" sz="4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1160a08b561_0_482"/>
          <p:cNvSpPr/>
          <p:nvPr/>
        </p:nvSpPr>
        <p:spPr>
          <a:xfrm>
            <a:off x="12001850" y="4356500"/>
            <a:ext cx="3673500" cy="3455700"/>
          </a:xfrm>
          <a:prstGeom prst="diamond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1160a08b561_0_482"/>
          <p:cNvSpPr txBox="1"/>
          <p:nvPr/>
        </p:nvSpPr>
        <p:spPr>
          <a:xfrm>
            <a:off x="12001844" y="5547803"/>
            <a:ext cx="3673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Escreveu</a:t>
            </a:r>
            <a:b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livro  </a:t>
            </a:r>
            <a:endParaRPr b="1" i="0" sz="4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1160a08b561_0_482"/>
          <p:cNvSpPr txBox="1"/>
          <p:nvPr/>
        </p:nvSpPr>
        <p:spPr>
          <a:xfrm>
            <a:off x="1277121" y="2721900"/>
            <a:ext cx="279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Cliente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1160a08b561_0_482"/>
          <p:cNvSpPr txBox="1"/>
          <p:nvPr/>
        </p:nvSpPr>
        <p:spPr>
          <a:xfrm>
            <a:off x="4376020" y="530555"/>
            <a:ext cx="328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Compra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1160a08b561_0_482"/>
          <p:cNvSpPr txBox="1"/>
          <p:nvPr/>
        </p:nvSpPr>
        <p:spPr>
          <a:xfrm>
            <a:off x="8452576" y="2721905"/>
            <a:ext cx="251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Livro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1160a08b561_0_482"/>
          <p:cNvSpPr txBox="1"/>
          <p:nvPr/>
        </p:nvSpPr>
        <p:spPr>
          <a:xfrm>
            <a:off x="12312374" y="525850"/>
            <a:ext cx="304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Autoria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1160a08b561_0_482"/>
          <p:cNvSpPr txBox="1"/>
          <p:nvPr/>
        </p:nvSpPr>
        <p:spPr>
          <a:xfrm>
            <a:off x="16233490" y="2721907"/>
            <a:ext cx="279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Autora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g1160a08b561_0_4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0733" y="4841315"/>
            <a:ext cx="4305864" cy="27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1160a08b561_0_482"/>
          <p:cNvPicPr preferRelativeResize="0"/>
          <p:nvPr/>
        </p:nvPicPr>
        <p:blipFill rotWithShape="1">
          <a:blip r:embed="rId4">
            <a:alphaModFix/>
          </a:blip>
          <a:srcRect b="0" l="0" r="62011" t="46564"/>
          <a:stretch/>
        </p:blipFill>
        <p:spPr>
          <a:xfrm>
            <a:off x="-141662" y="3307640"/>
            <a:ext cx="5634442" cy="422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160a08b561_0_482"/>
          <p:cNvPicPr preferRelativeResize="0"/>
          <p:nvPr/>
        </p:nvPicPr>
        <p:blipFill rotWithShape="1">
          <a:blip r:embed="rId4">
            <a:alphaModFix/>
          </a:blip>
          <a:srcRect b="-9642" l="63227" r="0" t="40264"/>
          <a:stretch/>
        </p:blipFill>
        <p:spPr>
          <a:xfrm>
            <a:off x="15109293" y="2962715"/>
            <a:ext cx="5288869" cy="53234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" name="Google Shape;401;g1160a08b561_0_482"/>
          <p:cNvCxnSpPr/>
          <p:nvPr/>
        </p:nvCxnSpPr>
        <p:spPr>
          <a:xfrm flipH="1">
            <a:off x="2664650" y="1573575"/>
            <a:ext cx="1853700" cy="1213500"/>
          </a:xfrm>
          <a:prstGeom prst="straightConnector1">
            <a:avLst/>
          </a:prstGeom>
          <a:noFill/>
          <a:ln cap="flat" cmpd="sng" w="114300">
            <a:solidFill>
              <a:srgbClr val="A4C2F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2" name="Google Shape;402;g1160a08b561_0_482"/>
          <p:cNvCxnSpPr>
            <a:endCxn id="395" idx="0"/>
          </p:cNvCxnSpPr>
          <p:nvPr/>
        </p:nvCxnSpPr>
        <p:spPr>
          <a:xfrm>
            <a:off x="7696876" y="1391105"/>
            <a:ext cx="2012400" cy="1330800"/>
          </a:xfrm>
          <a:prstGeom prst="straightConnector1">
            <a:avLst/>
          </a:prstGeom>
          <a:noFill/>
          <a:ln cap="flat" cmpd="sng" w="114300">
            <a:solidFill>
              <a:srgbClr val="A4C2F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60a08b561_0_501"/>
          <p:cNvSpPr/>
          <p:nvPr/>
        </p:nvSpPr>
        <p:spPr>
          <a:xfrm>
            <a:off x="4518360" y="4339082"/>
            <a:ext cx="3700200" cy="3455700"/>
          </a:xfrm>
          <a:prstGeom prst="diamond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1160a08b561_0_501"/>
          <p:cNvSpPr txBox="1"/>
          <p:nvPr/>
        </p:nvSpPr>
        <p:spPr>
          <a:xfrm>
            <a:off x="4550728" y="5547803"/>
            <a:ext cx="3482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Comprou</a:t>
            </a:r>
            <a:b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livro  </a:t>
            </a:r>
            <a:endParaRPr b="1" i="0" sz="4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160a08b561_0_501"/>
          <p:cNvSpPr/>
          <p:nvPr/>
        </p:nvSpPr>
        <p:spPr>
          <a:xfrm>
            <a:off x="12001850" y="4356500"/>
            <a:ext cx="3673500" cy="3455700"/>
          </a:xfrm>
          <a:prstGeom prst="diamond">
            <a:avLst/>
          </a:prstGeom>
          <a:solidFill>
            <a:schemeClr val="dk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160a08b561_0_501"/>
          <p:cNvSpPr txBox="1"/>
          <p:nvPr/>
        </p:nvSpPr>
        <p:spPr>
          <a:xfrm>
            <a:off x="12001844" y="5547803"/>
            <a:ext cx="3673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Escreveu</a:t>
            </a:r>
            <a:b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livro  </a:t>
            </a:r>
            <a:endParaRPr b="1" i="0" sz="4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1160a08b561_0_501"/>
          <p:cNvSpPr txBox="1"/>
          <p:nvPr/>
        </p:nvSpPr>
        <p:spPr>
          <a:xfrm>
            <a:off x="1277121" y="2721900"/>
            <a:ext cx="279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Cliente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1160a08b561_0_501"/>
          <p:cNvSpPr txBox="1"/>
          <p:nvPr/>
        </p:nvSpPr>
        <p:spPr>
          <a:xfrm>
            <a:off x="4376020" y="530555"/>
            <a:ext cx="328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Compra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160a08b561_0_501"/>
          <p:cNvSpPr txBox="1"/>
          <p:nvPr/>
        </p:nvSpPr>
        <p:spPr>
          <a:xfrm>
            <a:off x="8452576" y="2721905"/>
            <a:ext cx="251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Livro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1160a08b561_0_501"/>
          <p:cNvSpPr txBox="1"/>
          <p:nvPr/>
        </p:nvSpPr>
        <p:spPr>
          <a:xfrm>
            <a:off x="12312374" y="525850"/>
            <a:ext cx="304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Autoria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160a08b561_0_501"/>
          <p:cNvSpPr txBox="1"/>
          <p:nvPr/>
        </p:nvSpPr>
        <p:spPr>
          <a:xfrm>
            <a:off x="16233490" y="2721907"/>
            <a:ext cx="279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Autora</a:t>
            </a:r>
            <a:endParaRPr b="1" i="0" sz="6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g1160a08b561_0_5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0733" y="4841315"/>
            <a:ext cx="4305864" cy="27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160a08b561_0_501"/>
          <p:cNvPicPr preferRelativeResize="0"/>
          <p:nvPr/>
        </p:nvPicPr>
        <p:blipFill rotWithShape="1">
          <a:blip r:embed="rId4">
            <a:alphaModFix/>
          </a:blip>
          <a:srcRect b="0" l="0" r="62011" t="46564"/>
          <a:stretch/>
        </p:blipFill>
        <p:spPr>
          <a:xfrm>
            <a:off x="-141662" y="3307640"/>
            <a:ext cx="5634442" cy="422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1160a08b561_0_501"/>
          <p:cNvPicPr preferRelativeResize="0"/>
          <p:nvPr/>
        </p:nvPicPr>
        <p:blipFill rotWithShape="1">
          <a:blip r:embed="rId4">
            <a:alphaModFix/>
          </a:blip>
          <a:srcRect b="-9642" l="63227" r="0" t="40264"/>
          <a:stretch/>
        </p:blipFill>
        <p:spPr>
          <a:xfrm>
            <a:off x="15109293" y="2962715"/>
            <a:ext cx="5288869" cy="53234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g1160a08b561_0_501"/>
          <p:cNvCxnSpPr/>
          <p:nvPr/>
        </p:nvCxnSpPr>
        <p:spPr>
          <a:xfrm flipH="1">
            <a:off x="2664650" y="1573575"/>
            <a:ext cx="1853700" cy="1213500"/>
          </a:xfrm>
          <a:prstGeom prst="straightConnector1">
            <a:avLst/>
          </a:prstGeom>
          <a:noFill/>
          <a:ln cap="flat" cmpd="sng" w="114300">
            <a:solidFill>
              <a:srgbClr val="A4C2F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0" name="Google Shape;420;g1160a08b561_0_501"/>
          <p:cNvCxnSpPr>
            <a:endCxn id="413" idx="0"/>
          </p:cNvCxnSpPr>
          <p:nvPr/>
        </p:nvCxnSpPr>
        <p:spPr>
          <a:xfrm>
            <a:off x="7696876" y="1391105"/>
            <a:ext cx="2012400" cy="1330800"/>
          </a:xfrm>
          <a:prstGeom prst="straightConnector1">
            <a:avLst/>
          </a:prstGeom>
          <a:noFill/>
          <a:ln cap="flat" cmpd="sng" w="114300">
            <a:solidFill>
              <a:srgbClr val="A4C2F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1" name="Google Shape;421;g1160a08b561_0_501"/>
          <p:cNvCxnSpPr/>
          <p:nvPr/>
        </p:nvCxnSpPr>
        <p:spPr>
          <a:xfrm flipH="1">
            <a:off x="10422875" y="1432325"/>
            <a:ext cx="2136900" cy="1306500"/>
          </a:xfrm>
          <a:prstGeom prst="straightConnector1">
            <a:avLst/>
          </a:prstGeom>
          <a:noFill/>
          <a:ln cap="flat" cmpd="sng" w="114300">
            <a:solidFill>
              <a:srgbClr val="A4C2F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2" name="Google Shape;422;g1160a08b561_0_501"/>
          <p:cNvCxnSpPr/>
          <p:nvPr/>
        </p:nvCxnSpPr>
        <p:spPr>
          <a:xfrm>
            <a:off x="15243376" y="1481655"/>
            <a:ext cx="1926300" cy="1300800"/>
          </a:xfrm>
          <a:prstGeom prst="straightConnector1">
            <a:avLst/>
          </a:prstGeom>
          <a:noFill/>
          <a:ln cap="flat" cmpd="sng" w="114300">
            <a:solidFill>
              <a:srgbClr val="A4C2F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ACE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6014f5171_0_242"/>
          <p:cNvSpPr txBox="1"/>
          <p:nvPr/>
        </p:nvSpPr>
        <p:spPr>
          <a:xfrm>
            <a:off x="978125" y="4233425"/>
            <a:ext cx="6952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_Abstração</a:t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8" name="Google Shape;428;g116014f5171_0_242"/>
          <p:cNvSpPr txBox="1"/>
          <p:nvPr/>
        </p:nvSpPr>
        <p:spPr>
          <a:xfrm>
            <a:off x="2081477" y="5636526"/>
            <a:ext cx="846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25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F3F3F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429" name="Google Shape;429;g116014f5171_0_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4200" y="0"/>
            <a:ext cx="10215725" cy="127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g116014f5171_0_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116014f5171_0_257"/>
          <p:cNvSpPr txBox="1"/>
          <p:nvPr>
            <p:ph type="title"/>
          </p:nvPr>
        </p:nvSpPr>
        <p:spPr>
          <a:xfrm>
            <a:off x="2045975" y="2199450"/>
            <a:ext cx="16504800" cy="7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Um processo mental;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g116014f5171_0_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116014f5171_0_262"/>
          <p:cNvSpPr txBox="1"/>
          <p:nvPr>
            <p:ph type="title"/>
          </p:nvPr>
        </p:nvSpPr>
        <p:spPr>
          <a:xfrm>
            <a:off x="2045975" y="2199450"/>
            <a:ext cx="16504800" cy="9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Um processo mental;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Permite escolher ou isolar um aspecto determinado de coisas complexas;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g116014f5171_0_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116014f5171_0_267"/>
          <p:cNvSpPr txBox="1"/>
          <p:nvPr>
            <p:ph type="title"/>
          </p:nvPr>
        </p:nvSpPr>
        <p:spPr>
          <a:xfrm>
            <a:off x="2045975" y="2199450"/>
            <a:ext cx="16504800" cy="89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Um processo mental;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Permite escolher ou isolar um aspecto determinado de coisas complexas;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Finalidade de simplificar a sua avaliação;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g11473b6e4c9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950" y="1399825"/>
            <a:ext cx="7728051" cy="515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11473b6e4c9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8525" y="2205800"/>
            <a:ext cx="8514749" cy="478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ACE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6014f5171_0_272"/>
          <p:cNvSpPr txBox="1"/>
          <p:nvPr/>
        </p:nvSpPr>
        <p:spPr>
          <a:xfrm>
            <a:off x="1923875" y="3799925"/>
            <a:ext cx="84684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_Ignorar detalhes</a:t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t/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3" name="Google Shape;453;g116014f5171_0_272"/>
          <p:cNvSpPr txBox="1"/>
          <p:nvPr/>
        </p:nvSpPr>
        <p:spPr>
          <a:xfrm>
            <a:off x="2081477" y="5636526"/>
            <a:ext cx="846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25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F3F3F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454" name="Google Shape;454;g116014f5171_0_272"/>
          <p:cNvPicPr preferRelativeResize="0"/>
          <p:nvPr/>
        </p:nvPicPr>
        <p:blipFill rotWithShape="1">
          <a:blip r:embed="rId3">
            <a:alphaModFix/>
          </a:blip>
          <a:srcRect b="0" l="10304" r="29182" t="0"/>
          <a:stretch/>
        </p:blipFill>
        <p:spPr>
          <a:xfrm>
            <a:off x="10172125" y="0"/>
            <a:ext cx="10274950" cy="113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2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116014f5171_0_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3024" y="0"/>
            <a:ext cx="11318053" cy="113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g116014f5171_0_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0775" y="-1273125"/>
            <a:ext cx="20344875" cy="135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116014f5171_0_2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49974" y="-1875600"/>
            <a:ext cx="21512924" cy="143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1ACE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160a08b561_0_178"/>
          <p:cNvSpPr txBox="1"/>
          <p:nvPr/>
        </p:nvSpPr>
        <p:spPr>
          <a:xfrm>
            <a:off x="2081477" y="4233428"/>
            <a:ext cx="5389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2.2</a:t>
            </a:r>
            <a:endParaRPr b="0" i="0" sz="74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ACE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6014f5171_0_293"/>
          <p:cNvSpPr txBox="1"/>
          <p:nvPr/>
        </p:nvSpPr>
        <p:spPr>
          <a:xfrm>
            <a:off x="978125" y="4233425"/>
            <a:ext cx="6952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_Entrevista</a:t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6" name="Google Shape;476;g116014f5171_0_293"/>
          <p:cNvSpPr txBox="1"/>
          <p:nvPr/>
        </p:nvSpPr>
        <p:spPr>
          <a:xfrm>
            <a:off x="2081477" y="5636526"/>
            <a:ext cx="846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25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F3F3F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477" name="Google Shape;477;g116014f5171_0_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6175" y="-1280375"/>
            <a:ext cx="9494125" cy="1422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1ACE1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6e7a2f973_0_0"/>
          <p:cNvSpPr txBox="1"/>
          <p:nvPr/>
        </p:nvSpPr>
        <p:spPr>
          <a:xfrm>
            <a:off x="2081477" y="4233428"/>
            <a:ext cx="5389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2.3</a:t>
            </a:r>
            <a:endParaRPr b="0" i="0" sz="74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g116e7a2f973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116e7a2f973_0_4"/>
          <p:cNvSpPr txBox="1"/>
          <p:nvPr>
            <p:ph type="title"/>
          </p:nvPr>
        </p:nvSpPr>
        <p:spPr>
          <a:xfrm>
            <a:off x="2045975" y="2199450"/>
            <a:ext cx="16504800" cy="82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Modelo Entidade Relacionamento - MER;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g116e7a2f973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116e7a2f973_0_9"/>
          <p:cNvSpPr txBox="1"/>
          <p:nvPr>
            <p:ph type="title"/>
          </p:nvPr>
        </p:nvSpPr>
        <p:spPr>
          <a:xfrm>
            <a:off x="2045975" y="2199450"/>
            <a:ext cx="16504800" cy="9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Modelo Entidade Relacionamento - MER;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Modelo conceitual;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116e7a2f973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116e7a2f973_0_14"/>
          <p:cNvSpPr txBox="1"/>
          <p:nvPr>
            <p:ph type="title"/>
          </p:nvPr>
        </p:nvSpPr>
        <p:spPr>
          <a:xfrm>
            <a:off x="2045975" y="2199450"/>
            <a:ext cx="16504800" cy="10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Modelo Entidade Relacionamento - MER;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Modelo conceitual;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Usado para descrever objetos, suas características e como se relacionam.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g116e7a2f973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116e7a2f973_0_19"/>
          <p:cNvSpPr txBox="1"/>
          <p:nvPr>
            <p:ph type="title"/>
          </p:nvPr>
        </p:nvSpPr>
        <p:spPr>
          <a:xfrm>
            <a:off x="2045975" y="2199450"/>
            <a:ext cx="16504800" cy="9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Diagrama Entidade Relacionamento - DER;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ACE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473b6e4c9_0_46"/>
          <p:cNvSpPr txBox="1"/>
          <p:nvPr/>
        </p:nvSpPr>
        <p:spPr>
          <a:xfrm>
            <a:off x="1929075" y="4233425"/>
            <a:ext cx="64329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_Modelagem de dados</a:t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" name="Google Shape;78;g11473b6e4c9_0_46"/>
          <p:cNvPicPr preferRelativeResize="0"/>
          <p:nvPr/>
        </p:nvPicPr>
        <p:blipFill rotWithShape="1">
          <a:blip r:embed="rId3">
            <a:alphaModFix/>
          </a:blip>
          <a:srcRect b="0" l="20761" r="24139" t="0"/>
          <a:stretch/>
        </p:blipFill>
        <p:spPr>
          <a:xfrm>
            <a:off x="10752575" y="-54925"/>
            <a:ext cx="9348777" cy="1130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g116e7a2f973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116e7a2f973_0_24"/>
          <p:cNvSpPr txBox="1"/>
          <p:nvPr>
            <p:ph type="title"/>
          </p:nvPr>
        </p:nvSpPr>
        <p:spPr>
          <a:xfrm>
            <a:off x="2045975" y="2199450"/>
            <a:ext cx="16504800" cy="10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Diagrama Entidade Relacionamento - DER;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Representação gráfica do MER;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g116e7a2f973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116e7a2f973_0_29"/>
          <p:cNvSpPr txBox="1"/>
          <p:nvPr>
            <p:ph type="title"/>
          </p:nvPr>
        </p:nvSpPr>
        <p:spPr>
          <a:xfrm>
            <a:off x="2045975" y="2199450"/>
            <a:ext cx="16504800" cy="115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Diagrama Entidade Relacionamento - DER;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Representação gráfica do MER;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Muitas vezes é usado como sinônimo;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g116e7a2f973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116e7a2f973_0_34"/>
          <p:cNvSpPr txBox="1"/>
          <p:nvPr>
            <p:ph type="title"/>
          </p:nvPr>
        </p:nvSpPr>
        <p:spPr>
          <a:xfrm>
            <a:off x="2045975" y="2199450"/>
            <a:ext cx="16504800" cy="12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Diagrama Entidade Relacionamento - DER;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Representação gráfica do MER;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Muitas vezes é usado como sinônimo;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O Diagrama facilita a comunicação entre todos.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1ACE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16e7a2f973_0_39"/>
          <p:cNvSpPr txBox="1"/>
          <p:nvPr/>
        </p:nvSpPr>
        <p:spPr>
          <a:xfrm>
            <a:off x="2081477" y="4233428"/>
            <a:ext cx="5389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3.1</a:t>
            </a:r>
            <a:endParaRPr b="0" i="0" sz="74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g116e7a2f973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116e7a2f973_0_48"/>
          <p:cNvSpPr txBox="1"/>
          <p:nvPr>
            <p:ph type="title"/>
          </p:nvPr>
        </p:nvSpPr>
        <p:spPr>
          <a:xfrm>
            <a:off x="2045975" y="2199450"/>
            <a:ext cx="16504800" cy="9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Entidade é um objeto único no mundo real;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g116e7a2f973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116e7a2f973_0_53"/>
          <p:cNvSpPr txBox="1"/>
          <p:nvPr>
            <p:ph type="title"/>
          </p:nvPr>
        </p:nvSpPr>
        <p:spPr>
          <a:xfrm>
            <a:off x="2045975" y="2199450"/>
            <a:ext cx="16504800" cy="10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Entidade é um objeto único no mundo real;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Clientes de uma empresa;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g116e7a2f973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116e7a2f973_0_58"/>
          <p:cNvSpPr txBox="1"/>
          <p:nvPr>
            <p:ph type="title"/>
          </p:nvPr>
        </p:nvSpPr>
        <p:spPr>
          <a:xfrm>
            <a:off x="2045975" y="2199450"/>
            <a:ext cx="16504800" cy="115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Entidade é um objeto único no mundo real;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Clientes de uma empresa;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Carros que são vendidos;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g116e7a2f973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116e7a2f973_0_63"/>
          <p:cNvSpPr txBox="1"/>
          <p:nvPr>
            <p:ph type="title"/>
          </p:nvPr>
        </p:nvSpPr>
        <p:spPr>
          <a:xfrm>
            <a:off x="2045975" y="2199450"/>
            <a:ext cx="16504800" cy="12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Entidade é um objeto único no mundo real;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Clientes de uma empresa;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Carros que são vendidos;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Departamento de vendas;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g116e7a2f973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116e7a2f973_0_68"/>
          <p:cNvSpPr txBox="1"/>
          <p:nvPr>
            <p:ph type="title"/>
          </p:nvPr>
        </p:nvSpPr>
        <p:spPr>
          <a:xfrm>
            <a:off x="2045975" y="2199450"/>
            <a:ext cx="16504800" cy="13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Entidade é um objeto único no mundo real;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Clientes de uma empresa;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Carros que são vendidos;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Departamento de vendas;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Pode ser abstrata ou concreta.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1ACE1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73ed69034_0_10"/>
          <p:cNvSpPr txBox="1"/>
          <p:nvPr/>
        </p:nvSpPr>
        <p:spPr>
          <a:xfrm>
            <a:off x="2081477" y="4233428"/>
            <a:ext cx="5389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4.1</a:t>
            </a:r>
            <a:endParaRPr b="0" i="0" sz="74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g116014f5171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400" y="1956514"/>
            <a:ext cx="9861802" cy="739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173ed69034_0_63"/>
          <p:cNvSpPr/>
          <p:nvPr/>
        </p:nvSpPr>
        <p:spPr>
          <a:xfrm>
            <a:off x="429800" y="5137500"/>
            <a:ext cx="43377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1173ed69034_0_63"/>
          <p:cNvSpPr txBox="1"/>
          <p:nvPr/>
        </p:nvSpPr>
        <p:spPr>
          <a:xfrm>
            <a:off x="430500" y="5774625"/>
            <a:ext cx="4337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Colaborador(a)</a:t>
            </a:r>
            <a:endParaRPr b="1" i="0" sz="43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1" name="Google Shape;571;g1173ed69034_0_63"/>
          <p:cNvSpPr/>
          <p:nvPr/>
        </p:nvSpPr>
        <p:spPr>
          <a:xfrm>
            <a:off x="13475425" y="5102025"/>
            <a:ext cx="43377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1173ed69034_0_63"/>
          <p:cNvSpPr txBox="1"/>
          <p:nvPr/>
        </p:nvSpPr>
        <p:spPr>
          <a:xfrm>
            <a:off x="13449175" y="5714525"/>
            <a:ext cx="4337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Função</a:t>
            </a:r>
            <a:endParaRPr b="1" i="0" sz="50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3" name="Google Shape;573;g1173ed69034_0_63"/>
          <p:cNvSpPr/>
          <p:nvPr/>
        </p:nvSpPr>
        <p:spPr>
          <a:xfrm>
            <a:off x="7052388" y="4781813"/>
            <a:ext cx="3985750" cy="2819700"/>
          </a:xfrm>
          <a:prstGeom prst="flowChartDecision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g1173ed69034_0_63"/>
          <p:cNvSpPr txBox="1"/>
          <p:nvPr/>
        </p:nvSpPr>
        <p:spPr>
          <a:xfrm>
            <a:off x="7641625" y="5839325"/>
            <a:ext cx="3070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Trabalha em</a:t>
            </a:r>
            <a:endParaRPr b="1" i="0" sz="35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75" name="Google Shape;575;g1173ed69034_0_63"/>
          <p:cNvCxnSpPr>
            <a:stCxn id="570" idx="3"/>
            <a:endCxn id="573" idx="1"/>
          </p:cNvCxnSpPr>
          <p:nvPr/>
        </p:nvCxnSpPr>
        <p:spPr>
          <a:xfrm flipH="1" rot="10800000">
            <a:off x="4768200" y="6191625"/>
            <a:ext cx="22842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6" name="Google Shape;576;g1173ed69034_0_63"/>
          <p:cNvCxnSpPr>
            <a:stCxn id="573" idx="3"/>
            <a:endCxn id="572" idx="1"/>
          </p:cNvCxnSpPr>
          <p:nvPr/>
        </p:nvCxnSpPr>
        <p:spPr>
          <a:xfrm>
            <a:off x="11038138" y="6191663"/>
            <a:ext cx="24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173ed69034_0_155"/>
          <p:cNvSpPr/>
          <p:nvPr/>
        </p:nvSpPr>
        <p:spPr>
          <a:xfrm>
            <a:off x="429800" y="5137500"/>
            <a:ext cx="43377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1173ed69034_0_155"/>
          <p:cNvSpPr txBox="1"/>
          <p:nvPr/>
        </p:nvSpPr>
        <p:spPr>
          <a:xfrm>
            <a:off x="430500" y="5774625"/>
            <a:ext cx="4337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Colaborador(a)</a:t>
            </a:r>
            <a:endParaRPr b="1" i="0" sz="43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3" name="Google Shape;583;g1173ed69034_0_155"/>
          <p:cNvSpPr/>
          <p:nvPr/>
        </p:nvSpPr>
        <p:spPr>
          <a:xfrm>
            <a:off x="13475425" y="5102025"/>
            <a:ext cx="43377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1173ed69034_0_155"/>
          <p:cNvSpPr txBox="1"/>
          <p:nvPr/>
        </p:nvSpPr>
        <p:spPr>
          <a:xfrm>
            <a:off x="13449175" y="5714525"/>
            <a:ext cx="4337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Função</a:t>
            </a:r>
            <a:endParaRPr b="1" i="0" sz="50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5" name="Google Shape;585;g1173ed69034_0_155"/>
          <p:cNvSpPr/>
          <p:nvPr/>
        </p:nvSpPr>
        <p:spPr>
          <a:xfrm>
            <a:off x="7052388" y="4781813"/>
            <a:ext cx="3985750" cy="2819700"/>
          </a:xfrm>
          <a:prstGeom prst="flowChartDecision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1173ed69034_0_155"/>
          <p:cNvSpPr txBox="1"/>
          <p:nvPr/>
        </p:nvSpPr>
        <p:spPr>
          <a:xfrm>
            <a:off x="7641625" y="5839325"/>
            <a:ext cx="3070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Trabalha em</a:t>
            </a:r>
            <a:endParaRPr b="1" i="0" sz="35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87" name="Google Shape;587;g1173ed69034_0_155"/>
          <p:cNvCxnSpPr>
            <a:stCxn id="582" idx="3"/>
            <a:endCxn id="585" idx="1"/>
          </p:cNvCxnSpPr>
          <p:nvPr/>
        </p:nvCxnSpPr>
        <p:spPr>
          <a:xfrm flipH="1" rot="10800000">
            <a:off x="4768200" y="6191625"/>
            <a:ext cx="22842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8" name="Google Shape;588;g1173ed69034_0_155"/>
          <p:cNvCxnSpPr>
            <a:stCxn id="585" idx="3"/>
            <a:endCxn id="584" idx="1"/>
          </p:cNvCxnSpPr>
          <p:nvPr/>
        </p:nvCxnSpPr>
        <p:spPr>
          <a:xfrm>
            <a:off x="11038138" y="6191663"/>
            <a:ext cx="24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9" name="Google Shape;589;g1173ed69034_0_155"/>
          <p:cNvSpPr txBox="1"/>
          <p:nvPr/>
        </p:nvSpPr>
        <p:spPr>
          <a:xfrm>
            <a:off x="-50" y="67650"/>
            <a:ext cx="20104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Relacionamento binário</a:t>
            </a:r>
            <a:endParaRPr b="1" i="0" sz="96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173ed69034_0_83"/>
          <p:cNvSpPr/>
          <p:nvPr/>
        </p:nvSpPr>
        <p:spPr>
          <a:xfrm>
            <a:off x="429800" y="5137500"/>
            <a:ext cx="43377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g1173ed69034_0_83"/>
          <p:cNvSpPr txBox="1"/>
          <p:nvPr/>
        </p:nvSpPr>
        <p:spPr>
          <a:xfrm>
            <a:off x="430500" y="5774625"/>
            <a:ext cx="4337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Colaborador(a)</a:t>
            </a:r>
            <a:endParaRPr b="1" i="0" sz="43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6" name="Google Shape;596;g1173ed69034_0_83"/>
          <p:cNvSpPr/>
          <p:nvPr/>
        </p:nvSpPr>
        <p:spPr>
          <a:xfrm>
            <a:off x="13475425" y="5102025"/>
            <a:ext cx="43377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1173ed69034_0_83"/>
          <p:cNvSpPr txBox="1"/>
          <p:nvPr/>
        </p:nvSpPr>
        <p:spPr>
          <a:xfrm>
            <a:off x="13449175" y="5714525"/>
            <a:ext cx="4337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Função</a:t>
            </a:r>
            <a:endParaRPr b="1" i="0" sz="50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8" name="Google Shape;598;g1173ed69034_0_83"/>
          <p:cNvSpPr/>
          <p:nvPr/>
        </p:nvSpPr>
        <p:spPr>
          <a:xfrm>
            <a:off x="7052388" y="4781813"/>
            <a:ext cx="3985750" cy="2819700"/>
          </a:xfrm>
          <a:prstGeom prst="flowChartDecision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g1173ed69034_0_83"/>
          <p:cNvSpPr txBox="1"/>
          <p:nvPr/>
        </p:nvSpPr>
        <p:spPr>
          <a:xfrm>
            <a:off x="7641625" y="5839325"/>
            <a:ext cx="3070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Trabalha em</a:t>
            </a:r>
            <a:endParaRPr b="1" i="0" sz="35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00" name="Google Shape;600;g1173ed69034_0_83"/>
          <p:cNvCxnSpPr>
            <a:stCxn id="595" idx="3"/>
            <a:endCxn id="598" idx="1"/>
          </p:cNvCxnSpPr>
          <p:nvPr/>
        </p:nvCxnSpPr>
        <p:spPr>
          <a:xfrm flipH="1" rot="10800000">
            <a:off x="4768200" y="6191625"/>
            <a:ext cx="22842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g1173ed69034_0_83"/>
          <p:cNvCxnSpPr>
            <a:stCxn id="598" idx="3"/>
            <a:endCxn id="597" idx="1"/>
          </p:cNvCxnSpPr>
          <p:nvPr/>
        </p:nvCxnSpPr>
        <p:spPr>
          <a:xfrm>
            <a:off x="11038138" y="6191663"/>
            <a:ext cx="24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g1173ed69034_0_83"/>
          <p:cNvSpPr/>
          <p:nvPr/>
        </p:nvSpPr>
        <p:spPr>
          <a:xfrm>
            <a:off x="6914863" y="8801700"/>
            <a:ext cx="43377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1173ed69034_0_83"/>
          <p:cNvSpPr txBox="1"/>
          <p:nvPr/>
        </p:nvSpPr>
        <p:spPr>
          <a:xfrm>
            <a:off x="7907600" y="9505200"/>
            <a:ext cx="4337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Projeto 1</a:t>
            </a:r>
            <a:endParaRPr b="1" i="0" sz="43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04" name="Google Shape;604;g1173ed69034_0_83"/>
          <p:cNvCxnSpPr>
            <a:stCxn id="598" idx="2"/>
            <a:endCxn id="602" idx="0"/>
          </p:cNvCxnSpPr>
          <p:nvPr/>
        </p:nvCxnSpPr>
        <p:spPr>
          <a:xfrm>
            <a:off x="9045263" y="7601513"/>
            <a:ext cx="38400" cy="120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173ed69034_0_167"/>
          <p:cNvSpPr/>
          <p:nvPr/>
        </p:nvSpPr>
        <p:spPr>
          <a:xfrm>
            <a:off x="429800" y="5137500"/>
            <a:ext cx="43377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1173ed69034_0_167"/>
          <p:cNvSpPr txBox="1"/>
          <p:nvPr/>
        </p:nvSpPr>
        <p:spPr>
          <a:xfrm>
            <a:off x="430500" y="5774625"/>
            <a:ext cx="4337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Colaborador(a)</a:t>
            </a:r>
            <a:endParaRPr b="1" i="0" sz="43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1" name="Google Shape;611;g1173ed69034_0_167"/>
          <p:cNvSpPr/>
          <p:nvPr/>
        </p:nvSpPr>
        <p:spPr>
          <a:xfrm>
            <a:off x="13475425" y="5102025"/>
            <a:ext cx="43377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1173ed69034_0_167"/>
          <p:cNvSpPr txBox="1"/>
          <p:nvPr/>
        </p:nvSpPr>
        <p:spPr>
          <a:xfrm>
            <a:off x="13449175" y="5714525"/>
            <a:ext cx="4337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Função</a:t>
            </a:r>
            <a:endParaRPr b="1" i="0" sz="50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3" name="Google Shape;613;g1173ed69034_0_167"/>
          <p:cNvSpPr/>
          <p:nvPr/>
        </p:nvSpPr>
        <p:spPr>
          <a:xfrm>
            <a:off x="7052388" y="4781813"/>
            <a:ext cx="3985750" cy="2819700"/>
          </a:xfrm>
          <a:prstGeom prst="flowChartDecision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1173ed69034_0_167"/>
          <p:cNvSpPr txBox="1"/>
          <p:nvPr/>
        </p:nvSpPr>
        <p:spPr>
          <a:xfrm>
            <a:off x="7641625" y="5839325"/>
            <a:ext cx="3070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Trabalha em</a:t>
            </a:r>
            <a:endParaRPr b="1" i="0" sz="35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15" name="Google Shape;615;g1173ed69034_0_167"/>
          <p:cNvCxnSpPr>
            <a:stCxn id="610" idx="3"/>
            <a:endCxn id="613" idx="1"/>
          </p:cNvCxnSpPr>
          <p:nvPr/>
        </p:nvCxnSpPr>
        <p:spPr>
          <a:xfrm flipH="1" rot="10800000">
            <a:off x="4768200" y="6191625"/>
            <a:ext cx="22842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6" name="Google Shape;616;g1173ed69034_0_167"/>
          <p:cNvCxnSpPr>
            <a:stCxn id="613" idx="3"/>
            <a:endCxn id="612" idx="1"/>
          </p:cNvCxnSpPr>
          <p:nvPr/>
        </p:nvCxnSpPr>
        <p:spPr>
          <a:xfrm>
            <a:off x="11038138" y="6191663"/>
            <a:ext cx="24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7" name="Google Shape;617;g1173ed69034_0_167"/>
          <p:cNvSpPr/>
          <p:nvPr/>
        </p:nvSpPr>
        <p:spPr>
          <a:xfrm>
            <a:off x="6914863" y="8801700"/>
            <a:ext cx="43377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1173ed69034_0_167"/>
          <p:cNvSpPr txBox="1"/>
          <p:nvPr/>
        </p:nvSpPr>
        <p:spPr>
          <a:xfrm>
            <a:off x="7907600" y="9505200"/>
            <a:ext cx="4337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Projeto 1</a:t>
            </a:r>
            <a:endParaRPr b="1" i="0" sz="43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19" name="Google Shape;619;g1173ed69034_0_167"/>
          <p:cNvCxnSpPr>
            <a:stCxn id="613" idx="2"/>
            <a:endCxn id="617" idx="0"/>
          </p:cNvCxnSpPr>
          <p:nvPr/>
        </p:nvCxnSpPr>
        <p:spPr>
          <a:xfrm>
            <a:off x="9045263" y="7601513"/>
            <a:ext cx="38400" cy="120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0" name="Google Shape;620;g1173ed69034_0_167"/>
          <p:cNvSpPr txBox="1"/>
          <p:nvPr/>
        </p:nvSpPr>
        <p:spPr>
          <a:xfrm>
            <a:off x="-50" y="67650"/>
            <a:ext cx="20104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Relacionamento ternário</a:t>
            </a:r>
            <a:endParaRPr b="1" i="0" sz="96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173ed69034_0_101"/>
          <p:cNvSpPr/>
          <p:nvPr/>
        </p:nvSpPr>
        <p:spPr>
          <a:xfrm>
            <a:off x="429800" y="5137500"/>
            <a:ext cx="43377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g1173ed69034_0_101"/>
          <p:cNvSpPr txBox="1"/>
          <p:nvPr/>
        </p:nvSpPr>
        <p:spPr>
          <a:xfrm>
            <a:off x="430500" y="5774625"/>
            <a:ext cx="4337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Colaborador(a)</a:t>
            </a:r>
            <a:endParaRPr b="1" i="0" sz="43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7" name="Google Shape;627;g1173ed69034_0_101"/>
          <p:cNvSpPr/>
          <p:nvPr/>
        </p:nvSpPr>
        <p:spPr>
          <a:xfrm>
            <a:off x="13475425" y="5102025"/>
            <a:ext cx="43377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g1173ed69034_0_101"/>
          <p:cNvSpPr txBox="1"/>
          <p:nvPr/>
        </p:nvSpPr>
        <p:spPr>
          <a:xfrm>
            <a:off x="13449175" y="5714525"/>
            <a:ext cx="4337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Função</a:t>
            </a:r>
            <a:endParaRPr b="1" i="0" sz="50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9" name="Google Shape;629;g1173ed69034_0_101"/>
          <p:cNvSpPr/>
          <p:nvPr/>
        </p:nvSpPr>
        <p:spPr>
          <a:xfrm>
            <a:off x="7052388" y="4781813"/>
            <a:ext cx="3985750" cy="2819700"/>
          </a:xfrm>
          <a:prstGeom prst="flowChartDecision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g1173ed69034_0_101"/>
          <p:cNvSpPr txBox="1"/>
          <p:nvPr/>
        </p:nvSpPr>
        <p:spPr>
          <a:xfrm>
            <a:off x="7641625" y="5839325"/>
            <a:ext cx="3070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Trabalha em</a:t>
            </a:r>
            <a:endParaRPr b="1" i="0" sz="35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31" name="Google Shape;631;g1173ed69034_0_101"/>
          <p:cNvCxnSpPr>
            <a:stCxn id="626" idx="3"/>
            <a:endCxn id="629" idx="1"/>
          </p:cNvCxnSpPr>
          <p:nvPr/>
        </p:nvCxnSpPr>
        <p:spPr>
          <a:xfrm flipH="1" rot="10800000">
            <a:off x="4768200" y="6191625"/>
            <a:ext cx="22842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2" name="Google Shape;632;g1173ed69034_0_101"/>
          <p:cNvCxnSpPr>
            <a:stCxn id="629" idx="3"/>
            <a:endCxn id="628" idx="1"/>
          </p:cNvCxnSpPr>
          <p:nvPr/>
        </p:nvCxnSpPr>
        <p:spPr>
          <a:xfrm>
            <a:off x="11038138" y="6191663"/>
            <a:ext cx="24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3" name="Google Shape;633;g1173ed69034_0_101"/>
          <p:cNvSpPr/>
          <p:nvPr/>
        </p:nvSpPr>
        <p:spPr>
          <a:xfrm>
            <a:off x="6914863" y="8801700"/>
            <a:ext cx="43377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1173ed69034_0_101"/>
          <p:cNvSpPr txBox="1"/>
          <p:nvPr/>
        </p:nvSpPr>
        <p:spPr>
          <a:xfrm>
            <a:off x="7907600" y="9505200"/>
            <a:ext cx="4337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Projeto 1</a:t>
            </a:r>
            <a:endParaRPr b="1" i="0" sz="43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35" name="Google Shape;635;g1173ed69034_0_101"/>
          <p:cNvCxnSpPr>
            <a:stCxn id="629" idx="2"/>
            <a:endCxn id="633" idx="0"/>
          </p:cNvCxnSpPr>
          <p:nvPr/>
        </p:nvCxnSpPr>
        <p:spPr>
          <a:xfrm>
            <a:off x="9045263" y="7601513"/>
            <a:ext cx="38400" cy="120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g1173ed69034_0_101"/>
          <p:cNvSpPr/>
          <p:nvPr/>
        </p:nvSpPr>
        <p:spPr>
          <a:xfrm>
            <a:off x="6914863" y="1771425"/>
            <a:ext cx="43377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g1173ed69034_0_101"/>
          <p:cNvSpPr txBox="1"/>
          <p:nvPr/>
        </p:nvSpPr>
        <p:spPr>
          <a:xfrm>
            <a:off x="7616250" y="2474925"/>
            <a:ext cx="3257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Projeto 2</a:t>
            </a:r>
            <a:endParaRPr b="1" i="0" sz="43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38" name="Google Shape;638;g1173ed69034_0_101"/>
          <p:cNvCxnSpPr>
            <a:endCxn id="629" idx="0"/>
          </p:cNvCxnSpPr>
          <p:nvPr/>
        </p:nvCxnSpPr>
        <p:spPr>
          <a:xfrm>
            <a:off x="9029963" y="4108913"/>
            <a:ext cx="15300" cy="6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173ed69034_0_182"/>
          <p:cNvSpPr/>
          <p:nvPr/>
        </p:nvSpPr>
        <p:spPr>
          <a:xfrm>
            <a:off x="429800" y="5137500"/>
            <a:ext cx="43377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g1173ed69034_0_182"/>
          <p:cNvSpPr txBox="1"/>
          <p:nvPr/>
        </p:nvSpPr>
        <p:spPr>
          <a:xfrm>
            <a:off x="430500" y="5774625"/>
            <a:ext cx="4337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Colaborador(a)</a:t>
            </a:r>
            <a:endParaRPr b="1" i="0" sz="43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5" name="Google Shape;645;g1173ed69034_0_182"/>
          <p:cNvSpPr/>
          <p:nvPr/>
        </p:nvSpPr>
        <p:spPr>
          <a:xfrm>
            <a:off x="13475425" y="5102025"/>
            <a:ext cx="43377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1173ed69034_0_182"/>
          <p:cNvSpPr txBox="1"/>
          <p:nvPr/>
        </p:nvSpPr>
        <p:spPr>
          <a:xfrm>
            <a:off x="13449175" y="5714525"/>
            <a:ext cx="4337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Função</a:t>
            </a:r>
            <a:endParaRPr b="1" i="0" sz="50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7" name="Google Shape;647;g1173ed69034_0_182"/>
          <p:cNvSpPr/>
          <p:nvPr/>
        </p:nvSpPr>
        <p:spPr>
          <a:xfrm>
            <a:off x="7052388" y="4781813"/>
            <a:ext cx="3985750" cy="2819700"/>
          </a:xfrm>
          <a:prstGeom prst="flowChartDecision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g1173ed69034_0_182"/>
          <p:cNvSpPr txBox="1"/>
          <p:nvPr/>
        </p:nvSpPr>
        <p:spPr>
          <a:xfrm>
            <a:off x="7641625" y="5839325"/>
            <a:ext cx="3070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Trabalha em</a:t>
            </a:r>
            <a:endParaRPr b="1" i="0" sz="35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49" name="Google Shape;649;g1173ed69034_0_182"/>
          <p:cNvCxnSpPr>
            <a:stCxn id="644" idx="3"/>
            <a:endCxn id="647" idx="1"/>
          </p:cNvCxnSpPr>
          <p:nvPr/>
        </p:nvCxnSpPr>
        <p:spPr>
          <a:xfrm flipH="1" rot="10800000">
            <a:off x="4768200" y="6191625"/>
            <a:ext cx="22842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0" name="Google Shape;650;g1173ed69034_0_182"/>
          <p:cNvCxnSpPr>
            <a:stCxn id="647" idx="3"/>
            <a:endCxn id="646" idx="1"/>
          </p:cNvCxnSpPr>
          <p:nvPr/>
        </p:nvCxnSpPr>
        <p:spPr>
          <a:xfrm>
            <a:off x="11038138" y="6191663"/>
            <a:ext cx="24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1" name="Google Shape;651;g1173ed69034_0_182"/>
          <p:cNvSpPr/>
          <p:nvPr/>
        </p:nvSpPr>
        <p:spPr>
          <a:xfrm>
            <a:off x="6914863" y="8801700"/>
            <a:ext cx="43377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g1173ed69034_0_182"/>
          <p:cNvSpPr txBox="1"/>
          <p:nvPr/>
        </p:nvSpPr>
        <p:spPr>
          <a:xfrm>
            <a:off x="7907600" y="9505200"/>
            <a:ext cx="4337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Projeto 1</a:t>
            </a:r>
            <a:endParaRPr b="1" i="0" sz="43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53" name="Google Shape;653;g1173ed69034_0_182"/>
          <p:cNvCxnSpPr>
            <a:stCxn id="647" idx="2"/>
            <a:endCxn id="651" idx="0"/>
          </p:cNvCxnSpPr>
          <p:nvPr/>
        </p:nvCxnSpPr>
        <p:spPr>
          <a:xfrm>
            <a:off x="9045263" y="7601513"/>
            <a:ext cx="38400" cy="120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4" name="Google Shape;654;g1173ed69034_0_182"/>
          <p:cNvSpPr/>
          <p:nvPr/>
        </p:nvSpPr>
        <p:spPr>
          <a:xfrm>
            <a:off x="6914863" y="1771425"/>
            <a:ext cx="43377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1173ed69034_0_182"/>
          <p:cNvSpPr txBox="1"/>
          <p:nvPr/>
        </p:nvSpPr>
        <p:spPr>
          <a:xfrm>
            <a:off x="7616250" y="2474925"/>
            <a:ext cx="3257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Projeto 2</a:t>
            </a:r>
            <a:endParaRPr b="1" i="0" sz="43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56" name="Google Shape;656;g1173ed69034_0_182"/>
          <p:cNvCxnSpPr>
            <a:endCxn id="647" idx="0"/>
          </p:cNvCxnSpPr>
          <p:nvPr/>
        </p:nvCxnSpPr>
        <p:spPr>
          <a:xfrm>
            <a:off x="9029963" y="4108913"/>
            <a:ext cx="15300" cy="6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7" name="Google Shape;657;g1173ed69034_0_182"/>
          <p:cNvSpPr txBox="1"/>
          <p:nvPr/>
        </p:nvSpPr>
        <p:spPr>
          <a:xfrm>
            <a:off x="-50" y="67650"/>
            <a:ext cx="20104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Relacionamento n-ário</a:t>
            </a:r>
            <a:endParaRPr b="1" i="0" sz="96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1ACE1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73ed69034_0_200"/>
          <p:cNvSpPr txBox="1"/>
          <p:nvPr/>
        </p:nvSpPr>
        <p:spPr>
          <a:xfrm>
            <a:off x="2081477" y="4233428"/>
            <a:ext cx="5389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4.2</a:t>
            </a:r>
            <a:endParaRPr b="0" i="0" sz="74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ACE1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173ed69034_0_204"/>
          <p:cNvSpPr txBox="1"/>
          <p:nvPr/>
        </p:nvSpPr>
        <p:spPr>
          <a:xfrm>
            <a:off x="978125" y="4233425"/>
            <a:ext cx="7547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_Cardinalidade</a:t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8" name="Google Shape;668;g1173ed69034_0_204"/>
          <p:cNvSpPr txBox="1"/>
          <p:nvPr/>
        </p:nvSpPr>
        <p:spPr>
          <a:xfrm>
            <a:off x="2081477" y="5636526"/>
            <a:ext cx="846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25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F3F3F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669" name="Google Shape;669;g1173ed69034_0_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8625" y="-162200"/>
            <a:ext cx="11142876" cy="1161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g1173ed69034_0_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g1173ed69034_0_211"/>
          <p:cNvSpPr txBox="1"/>
          <p:nvPr>
            <p:ph type="title"/>
          </p:nvPr>
        </p:nvSpPr>
        <p:spPr>
          <a:xfrm>
            <a:off x="2045975" y="2199450"/>
            <a:ext cx="16504800" cy="118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Conectividade;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g1173ed69034_0_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g1173ed69034_0_225"/>
          <p:cNvSpPr txBox="1"/>
          <p:nvPr>
            <p:ph type="title"/>
          </p:nvPr>
        </p:nvSpPr>
        <p:spPr>
          <a:xfrm>
            <a:off x="2045975" y="2199450"/>
            <a:ext cx="16504800" cy="117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Conectividade;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Como as entidades se relacionam.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1148d9e7356_0_7"/>
          <p:cNvPicPr preferRelativeResize="0"/>
          <p:nvPr/>
        </p:nvPicPr>
        <p:blipFill rotWithShape="1">
          <a:blip r:embed="rId3">
            <a:alphaModFix amt="73000"/>
          </a:blip>
          <a:srcRect b="0" l="0" r="0" t="0"/>
          <a:stretch/>
        </p:blipFill>
        <p:spPr>
          <a:xfrm>
            <a:off x="10406549" y="2116280"/>
            <a:ext cx="9392750" cy="6527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1148d9e7356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400" y="1956514"/>
            <a:ext cx="9861802" cy="739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g1160a08b561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6250" y="456100"/>
            <a:ext cx="10152350" cy="98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173ed69034_0_232"/>
          <p:cNvSpPr/>
          <p:nvPr/>
        </p:nvSpPr>
        <p:spPr>
          <a:xfrm>
            <a:off x="2302150" y="1174463"/>
            <a:ext cx="4074000" cy="7109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g1173ed69034_0_232"/>
          <p:cNvSpPr/>
          <p:nvPr/>
        </p:nvSpPr>
        <p:spPr>
          <a:xfrm>
            <a:off x="10350675" y="1017150"/>
            <a:ext cx="4074000" cy="7109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3" name="Google Shape;693;g1173ed69034_0_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28349" y="1410400"/>
            <a:ext cx="988900" cy="17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1173ed69034_0_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9449" y="3373788"/>
            <a:ext cx="988900" cy="17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g1173ed69034_0_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5124" y="3672988"/>
            <a:ext cx="988900" cy="17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g1173ed69034_0_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09174" y="5563975"/>
            <a:ext cx="988900" cy="17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1173ed69034_0_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3923" y="1866900"/>
            <a:ext cx="2096935" cy="22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1173ed69034_0_2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17700" y="4273500"/>
            <a:ext cx="2181900" cy="275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173ed69034_0_244"/>
          <p:cNvSpPr/>
          <p:nvPr/>
        </p:nvSpPr>
        <p:spPr>
          <a:xfrm>
            <a:off x="2302150" y="1174463"/>
            <a:ext cx="4074000" cy="7109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1173ed69034_0_244"/>
          <p:cNvSpPr/>
          <p:nvPr/>
        </p:nvSpPr>
        <p:spPr>
          <a:xfrm>
            <a:off x="10350675" y="1017150"/>
            <a:ext cx="4074000" cy="7109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5" name="Google Shape;705;g1173ed69034_0_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28349" y="1410400"/>
            <a:ext cx="988900" cy="17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1173ed69034_0_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9449" y="3373788"/>
            <a:ext cx="988900" cy="17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1173ed69034_0_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5124" y="3672988"/>
            <a:ext cx="988900" cy="17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1173ed69034_0_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09174" y="5563975"/>
            <a:ext cx="988900" cy="17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1173ed69034_0_2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3923" y="1866900"/>
            <a:ext cx="2096935" cy="22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g1173ed69034_0_2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17700" y="4273500"/>
            <a:ext cx="2181900" cy="275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g1173ed69034_0_2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7741400" y="-401700"/>
            <a:ext cx="1619250" cy="54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g1173ed69034_0_2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7139325" y="2018187"/>
            <a:ext cx="1619250" cy="54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1173ed69034_0_2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-6151181">
            <a:off x="7577062" y="4435300"/>
            <a:ext cx="1708800" cy="542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1ACE1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173ed69034_0_275"/>
          <p:cNvSpPr txBox="1"/>
          <p:nvPr/>
        </p:nvSpPr>
        <p:spPr>
          <a:xfrm>
            <a:off x="2081477" y="4233428"/>
            <a:ext cx="5389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4.3</a:t>
            </a:r>
            <a:endParaRPr b="0" i="0" sz="74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173ed69034_0_295"/>
          <p:cNvSpPr/>
          <p:nvPr/>
        </p:nvSpPr>
        <p:spPr>
          <a:xfrm>
            <a:off x="1462825" y="1153125"/>
            <a:ext cx="5568000" cy="7722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1173ed69034_0_295"/>
          <p:cNvSpPr txBox="1"/>
          <p:nvPr/>
        </p:nvSpPr>
        <p:spPr>
          <a:xfrm>
            <a:off x="2011675" y="4348675"/>
            <a:ext cx="4783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Departamento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5" name="Google Shape;725;g1173ed69034_0_295"/>
          <p:cNvSpPr/>
          <p:nvPr/>
        </p:nvSpPr>
        <p:spPr>
          <a:xfrm>
            <a:off x="10848325" y="1153125"/>
            <a:ext cx="5984100" cy="7722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1173ed69034_0_295"/>
          <p:cNvSpPr txBox="1"/>
          <p:nvPr/>
        </p:nvSpPr>
        <p:spPr>
          <a:xfrm>
            <a:off x="11690125" y="4410375"/>
            <a:ext cx="55680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Colaborador(a)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27" name="Google Shape;727;g1173ed69034_0_295"/>
          <p:cNvCxnSpPr>
            <a:stCxn id="724" idx="3"/>
          </p:cNvCxnSpPr>
          <p:nvPr/>
        </p:nvCxnSpPr>
        <p:spPr>
          <a:xfrm>
            <a:off x="6794875" y="4818175"/>
            <a:ext cx="4434000" cy="30900"/>
          </a:xfrm>
          <a:prstGeom prst="straightConnector1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173ed69034_0_326"/>
          <p:cNvSpPr/>
          <p:nvPr/>
        </p:nvSpPr>
        <p:spPr>
          <a:xfrm>
            <a:off x="11153125" y="695925"/>
            <a:ext cx="6597900" cy="839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1173ed69034_0_326"/>
          <p:cNvSpPr txBox="1"/>
          <p:nvPr/>
        </p:nvSpPr>
        <p:spPr>
          <a:xfrm>
            <a:off x="11709325" y="3215725"/>
            <a:ext cx="55680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Colaborador(a)_1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4" name="Google Shape;734;g1173ed69034_0_326"/>
          <p:cNvSpPr txBox="1"/>
          <p:nvPr/>
        </p:nvSpPr>
        <p:spPr>
          <a:xfrm>
            <a:off x="11709325" y="4123100"/>
            <a:ext cx="55680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Colaborador(a)_2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5" name="Google Shape;735;g1173ed69034_0_326"/>
          <p:cNvSpPr txBox="1"/>
          <p:nvPr/>
        </p:nvSpPr>
        <p:spPr>
          <a:xfrm>
            <a:off x="11709325" y="5132750"/>
            <a:ext cx="55680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Colaborador(a)_3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6" name="Google Shape;736;g1173ed69034_0_326"/>
          <p:cNvSpPr txBox="1"/>
          <p:nvPr/>
        </p:nvSpPr>
        <p:spPr>
          <a:xfrm>
            <a:off x="11709325" y="6066200"/>
            <a:ext cx="55680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Colaborador(a)_4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37" name="Google Shape;737;g1173ed69034_0_326"/>
          <p:cNvCxnSpPr/>
          <p:nvPr/>
        </p:nvCxnSpPr>
        <p:spPr>
          <a:xfrm>
            <a:off x="6925875" y="3543225"/>
            <a:ext cx="4383600" cy="43800"/>
          </a:xfrm>
          <a:prstGeom prst="straightConnector1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8" name="Google Shape;738;g1173ed69034_0_326"/>
          <p:cNvSpPr/>
          <p:nvPr/>
        </p:nvSpPr>
        <p:spPr>
          <a:xfrm>
            <a:off x="514975" y="695925"/>
            <a:ext cx="6597900" cy="839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g1173ed69034_0_326"/>
          <p:cNvSpPr txBox="1"/>
          <p:nvPr/>
        </p:nvSpPr>
        <p:spPr>
          <a:xfrm>
            <a:off x="1171825" y="3215725"/>
            <a:ext cx="5325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Departamento_1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0" name="Google Shape;740;g1173ed69034_0_326"/>
          <p:cNvSpPr txBox="1"/>
          <p:nvPr/>
        </p:nvSpPr>
        <p:spPr>
          <a:xfrm>
            <a:off x="1180825" y="4123100"/>
            <a:ext cx="65979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Departamento_2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1" name="Google Shape;741;g1173ed69034_0_326"/>
          <p:cNvSpPr txBox="1"/>
          <p:nvPr/>
        </p:nvSpPr>
        <p:spPr>
          <a:xfrm>
            <a:off x="1180825" y="5132750"/>
            <a:ext cx="65979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Departamento_3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2" name="Google Shape;742;g1173ed69034_0_326"/>
          <p:cNvSpPr txBox="1"/>
          <p:nvPr/>
        </p:nvSpPr>
        <p:spPr>
          <a:xfrm>
            <a:off x="1180825" y="6066200"/>
            <a:ext cx="65979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Departamento_4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43" name="Google Shape;743;g1173ed69034_0_326"/>
          <p:cNvCxnSpPr/>
          <p:nvPr/>
        </p:nvCxnSpPr>
        <p:spPr>
          <a:xfrm>
            <a:off x="7078275" y="4425250"/>
            <a:ext cx="4032900" cy="0"/>
          </a:xfrm>
          <a:prstGeom prst="straightConnector1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4" name="Google Shape;744;g1173ed69034_0_326"/>
          <p:cNvCxnSpPr/>
          <p:nvPr/>
        </p:nvCxnSpPr>
        <p:spPr>
          <a:xfrm>
            <a:off x="7078275" y="5568250"/>
            <a:ext cx="4032900" cy="0"/>
          </a:xfrm>
          <a:prstGeom prst="straightConnector1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5" name="Google Shape;745;g1173ed69034_0_326"/>
          <p:cNvCxnSpPr/>
          <p:nvPr/>
        </p:nvCxnSpPr>
        <p:spPr>
          <a:xfrm>
            <a:off x="6815275" y="6635050"/>
            <a:ext cx="4646700" cy="0"/>
          </a:xfrm>
          <a:prstGeom prst="straightConnector1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173ed69034_0_279"/>
          <p:cNvSpPr/>
          <p:nvPr/>
        </p:nvSpPr>
        <p:spPr>
          <a:xfrm>
            <a:off x="377500" y="5058875"/>
            <a:ext cx="47832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g1173ed69034_0_279"/>
          <p:cNvSpPr txBox="1"/>
          <p:nvPr/>
        </p:nvSpPr>
        <p:spPr>
          <a:xfrm>
            <a:off x="377500" y="5646700"/>
            <a:ext cx="4783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Departamento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2" name="Google Shape;752;g1173ed69034_0_279"/>
          <p:cNvSpPr/>
          <p:nvPr/>
        </p:nvSpPr>
        <p:spPr>
          <a:xfrm>
            <a:off x="13512175" y="5023400"/>
            <a:ext cx="48912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g1173ed69034_0_279"/>
          <p:cNvSpPr txBox="1"/>
          <p:nvPr/>
        </p:nvSpPr>
        <p:spPr>
          <a:xfrm>
            <a:off x="13268425" y="5557250"/>
            <a:ext cx="537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Colaborador(a)</a:t>
            </a:r>
            <a:endParaRPr b="1" i="0" sz="50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4" name="Google Shape;754;g1173ed69034_0_279"/>
          <p:cNvSpPr/>
          <p:nvPr/>
        </p:nvSpPr>
        <p:spPr>
          <a:xfrm>
            <a:off x="7445625" y="4572000"/>
            <a:ext cx="3985750" cy="3186750"/>
          </a:xfrm>
          <a:prstGeom prst="flowChartDecision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g1173ed69034_0_279"/>
          <p:cNvSpPr txBox="1"/>
          <p:nvPr/>
        </p:nvSpPr>
        <p:spPr>
          <a:xfrm>
            <a:off x="7903038" y="5556800"/>
            <a:ext cx="3070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Gerenciado</a:t>
            </a:r>
            <a:endParaRPr b="1" i="0" sz="40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Gerencia</a:t>
            </a:r>
            <a:endParaRPr b="1" i="0" sz="40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56" name="Google Shape;756;g1173ed69034_0_279"/>
          <p:cNvCxnSpPr>
            <a:stCxn id="751" idx="3"/>
            <a:endCxn id="754" idx="1"/>
          </p:cNvCxnSpPr>
          <p:nvPr/>
        </p:nvCxnSpPr>
        <p:spPr>
          <a:xfrm>
            <a:off x="5160700" y="6116200"/>
            <a:ext cx="2284800" cy="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7" name="Google Shape;757;g1173ed69034_0_279"/>
          <p:cNvCxnSpPr>
            <a:stCxn id="754" idx="3"/>
          </p:cNvCxnSpPr>
          <p:nvPr/>
        </p:nvCxnSpPr>
        <p:spPr>
          <a:xfrm>
            <a:off x="11431375" y="6165375"/>
            <a:ext cx="20808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g1173ed69034_0_279"/>
          <p:cNvSpPr txBox="1"/>
          <p:nvPr/>
        </p:nvSpPr>
        <p:spPr>
          <a:xfrm>
            <a:off x="-50" y="67650"/>
            <a:ext cx="20104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Cardinalidade 1:1</a:t>
            </a:r>
            <a:endParaRPr b="1" i="0" sz="96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17e917c0e2_2_18"/>
          <p:cNvSpPr/>
          <p:nvPr/>
        </p:nvSpPr>
        <p:spPr>
          <a:xfrm>
            <a:off x="377500" y="5058875"/>
            <a:ext cx="47832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g117e917c0e2_2_18"/>
          <p:cNvSpPr txBox="1"/>
          <p:nvPr/>
        </p:nvSpPr>
        <p:spPr>
          <a:xfrm>
            <a:off x="377500" y="5646700"/>
            <a:ext cx="4783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Departamento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5" name="Google Shape;765;g117e917c0e2_2_18"/>
          <p:cNvSpPr/>
          <p:nvPr/>
        </p:nvSpPr>
        <p:spPr>
          <a:xfrm>
            <a:off x="13512175" y="5023400"/>
            <a:ext cx="48912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117e917c0e2_2_18"/>
          <p:cNvSpPr txBox="1"/>
          <p:nvPr/>
        </p:nvSpPr>
        <p:spPr>
          <a:xfrm>
            <a:off x="13268425" y="5557250"/>
            <a:ext cx="537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Colaborador(a)</a:t>
            </a:r>
            <a:endParaRPr b="1" i="0" sz="50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7" name="Google Shape;767;g117e917c0e2_2_18"/>
          <p:cNvSpPr/>
          <p:nvPr/>
        </p:nvSpPr>
        <p:spPr>
          <a:xfrm>
            <a:off x="7445625" y="4572000"/>
            <a:ext cx="3985750" cy="3186750"/>
          </a:xfrm>
          <a:prstGeom prst="flowChartDecision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117e917c0e2_2_18"/>
          <p:cNvSpPr txBox="1"/>
          <p:nvPr/>
        </p:nvSpPr>
        <p:spPr>
          <a:xfrm>
            <a:off x="7903038" y="5556800"/>
            <a:ext cx="3070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Gerenciado</a:t>
            </a:r>
            <a:endParaRPr b="1" i="0" sz="40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Gerencia</a:t>
            </a:r>
            <a:endParaRPr b="1" i="0" sz="40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69" name="Google Shape;769;g117e917c0e2_2_18"/>
          <p:cNvCxnSpPr>
            <a:stCxn id="764" idx="3"/>
            <a:endCxn id="767" idx="1"/>
          </p:cNvCxnSpPr>
          <p:nvPr/>
        </p:nvCxnSpPr>
        <p:spPr>
          <a:xfrm>
            <a:off x="5160700" y="6116200"/>
            <a:ext cx="2284800" cy="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0" name="Google Shape;770;g117e917c0e2_2_18"/>
          <p:cNvCxnSpPr>
            <a:stCxn id="767" idx="3"/>
          </p:cNvCxnSpPr>
          <p:nvPr/>
        </p:nvCxnSpPr>
        <p:spPr>
          <a:xfrm>
            <a:off x="11431375" y="6165375"/>
            <a:ext cx="20808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1" name="Google Shape;771;g117e917c0e2_2_18"/>
          <p:cNvSpPr txBox="1"/>
          <p:nvPr/>
        </p:nvSpPr>
        <p:spPr>
          <a:xfrm>
            <a:off x="-50" y="67650"/>
            <a:ext cx="20104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Cardinalidade 1:1</a:t>
            </a:r>
            <a:endParaRPr b="1" i="0" sz="96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2" name="Google Shape;772;g117e917c0e2_2_18"/>
          <p:cNvSpPr txBox="1"/>
          <p:nvPr/>
        </p:nvSpPr>
        <p:spPr>
          <a:xfrm>
            <a:off x="12654850" y="4572000"/>
            <a:ext cx="78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60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3" name="Google Shape;773;g117e917c0e2_2_18"/>
          <p:cNvSpPr txBox="1"/>
          <p:nvPr/>
        </p:nvSpPr>
        <p:spPr>
          <a:xfrm>
            <a:off x="5305675" y="4572000"/>
            <a:ext cx="78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60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173ed69034_0_363"/>
          <p:cNvSpPr/>
          <p:nvPr/>
        </p:nvSpPr>
        <p:spPr>
          <a:xfrm>
            <a:off x="1462825" y="1305525"/>
            <a:ext cx="5568000" cy="8031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g1173ed69034_0_363"/>
          <p:cNvSpPr txBox="1"/>
          <p:nvPr/>
        </p:nvSpPr>
        <p:spPr>
          <a:xfrm>
            <a:off x="1855225" y="5011425"/>
            <a:ext cx="4783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Departamento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0" name="Google Shape;780;g1173ed69034_0_363"/>
          <p:cNvSpPr/>
          <p:nvPr/>
        </p:nvSpPr>
        <p:spPr>
          <a:xfrm>
            <a:off x="10848325" y="1305525"/>
            <a:ext cx="5777400" cy="8031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g1173ed69034_0_363"/>
          <p:cNvSpPr txBox="1"/>
          <p:nvPr/>
        </p:nvSpPr>
        <p:spPr>
          <a:xfrm>
            <a:off x="11374525" y="4833075"/>
            <a:ext cx="5251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Colaborador(a)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82" name="Google Shape;782;g1173ed69034_0_363"/>
          <p:cNvCxnSpPr>
            <a:stCxn id="778" idx="6"/>
            <a:endCxn id="780" idx="2"/>
          </p:cNvCxnSpPr>
          <p:nvPr/>
        </p:nvCxnSpPr>
        <p:spPr>
          <a:xfrm>
            <a:off x="7030825" y="5321175"/>
            <a:ext cx="3817500" cy="0"/>
          </a:xfrm>
          <a:prstGeom prst="straightConnector1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73ed69034_0_371"/>
          <p:cNvSpPr/>
          <p:nvPr/>
        </p:nvSpPr>
        <p:spPr>
          <a:xfrm>
            <a:off x="1462825" y="1305525"/>
            <a:ext cx="5568000" cy="7950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g1173ed69034_0_371"/>
          <p:cNvSpPr txBox="1"/>
          <p:nvPr/>
        </p:nvSpPr>
        <p:spPr>
          <a:xfrm>
            <a:off x="1855225" y="4634625"/>
            <a:ext cx="4783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Departamento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9" name="Google Shape;789;g1173ed69034_0_371"/>
          <p:cNvSpPr/>
          <p:nvPr/>
        </p:nvSpPr>
        <p:spPr>
          <a:xfrm>
            <a:off x="11194350" y="1386650"/>
            <a:ext cx="5777400" cy="7950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g1173ed69034_0_371"/>
          <p:cNvSpPr txBox="1"/>
          <p:nvPr/>
        </p:nvSpPr>
        <p:spPr>
          <a:xfrm>
            <a:off x="11640657" y="4334175"/>
            <a:ext cx="54558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Colaborador(a)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1" name="Google Shape;791;g1173ed69034_0_371"/>
          <p:cNvSpPr txBox="1"/>
          <p:nvPr/>
        </p:nvSpPr>
        <p:spPr>
          <a:xfrm>
            <a:off x="11590117" y="3497700"/>
            <a:ext cx="54558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Colaborador(a)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2" name="Google Shape;792;g1173ed69034_0_371"/>
          <p:cNvSpPr txBox="1"/>
          <p:nvPr/>
        </p:nvSpPr>
        <p:spPr>
          <a:xfrm>
            <a:off x="11666317" y="5179875"/>
            <a:ext cx="54558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Colaborador(a)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3" name="Google Shape;793;g1173ed69034_0_371"/>
          <p:cNvSpPr txBox="1"/>
          <p:nvPr/>
        </p:nvSpPr>
        <p:spPr>
          <a:xfrm>
            <a:off x="11699925" y="6020700"/>
            <a:ext cx="54558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Colaborador(a)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94" name="Google Shape;794;g1173ed69034_0_371"/>
          <p:cNvCxnSpPr>
            <a:stCxn id="788" idx="3"/>
            <a:endCxn id="789" idx="2"/>
          </p:cNvCxnSpPr>
          <p:nvPr/>
        </p:nvCxnSpPr>
        <p:spPr>
          <a:xfrm>
            <a:off x="6638425" y="5104125"/>
            <a:ext cx="4555800" cy="257400"/>
          </a:xfrm>
          <a:prstGeom prst="straightConnector1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5" name="Google Shape;795;g1173ed69034_0_371"/>
          <p:cNvCxnSpPr>
            <a:stCxn id="788" idx="3"/>
          </p:cNvCxnSpPr>
          <p:nvPr/>
        </p:nvCxnSpPr>
        <p:spPr>
          <a:xfrm>
            <a:off x="6638425" y="5104125"/>
            <a:ext cx="4671000" cy="1427400"/>
          </a:xfrm>
          <a:prstGeom prst="straightConnector1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6" name="Google Shape;796;g1173ed69034_0_371"/>
          <p:cNvCxnSpPr>
            <a:stCxn id="788" idx="3"/>
          </p:cNvCxnSpPr>
          <p:nvPr/>
        </p:nvCxnSpPr>
        <p:spPr>
          <a:xfrm flipH="1" rot="10800000">
            <a:off x="6638425" y="4951725"/>
            <a:ext cx="4555800" cy="152400"/>
          </a:xfrm>
          <a:prstGeom prst="straightConnector1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7" name="Google Shape;797;g1173ed69034_0_371"/>
          <p:cNvCxnSpPr>
            <a:stCxn id="788" idx="3"/>
          </p:cNvCxnSpPr>
          <p:nvPr/>
        </p:nvCxnSpPr>
        <p:spPr>
          <a:xfrm flipH="1" rot="10800000">
            <a:off x="6638425" y="3981225"/>
            <a:ext cx="4689600" cy="1122900"/>
          </a:xfrm>
          <a:prstGeom prst="straightConnector1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473b6e4c9_1_2"/>
          <p:cNvSpPr/>
          <p:nvPr/>
        </p:nvSpPr>
        <p:spPr>
          <a:xfrm>
            <a:off x="13235575" y="-79275"/>
            <a:ext cx="6883800" cy="11388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464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11473b6e4c9_1_2"/>
          <p:cNvSpPr/>
          <p:nvPr/>
        </p:nvSpPr>
        <p:spPr>
          <a:xfrm>
            <a:off x="6504175" y="-115825"/>
            <a:ext cx="6883800" cy="116595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11473b6e4c9_1_2"/>
          <p:cNvSpPr/>
          <p:nvPr/>
        </p:nvSpPr>
        <p:spPr>
          <a:xfrm>
            <a:off x="-379625" y="-39625"/>
            <a:ext cx="6883800" cy="11388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11473b6e4c9_1_2"/>
          <p:cNvSpPr txBox="1"/>
          <p:nvPr/>
        </p:nvSpPr>
        <p:spPr>
          <a:xfrm>
            <a:off x="14165950" y="4946675"/>
            <a:ext cx="5217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Simbolo</a:t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" name="Google Shape;98;g11473b6e4c9_1_2"/>
          <p:cNvSpPr txBox="1"/>
          <p:nvPr/>
        </p:nvSpPr>
        <p:spPr>
          <a:xfrm>
            <a:off x="1330450" y="4946675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Texto</a:t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11473b6e4c9_1_2"/>
          <p:cNvSpPr txBox="1"/>
          <p:nvPr/>
        </p:nvSpPr>
        <p:spPr>
          <a:xfrm>
            <a:off x="7336650" y="4946675"/>
            <a:ext cx="5217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Diagrama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73ed69034_0_385"/>
          <p:cNvSpPr/>
          <p:nvPr/>
        </p:nvSpPr>
        <p:spPr>
          <a:xfrm>
            <a:off x="377500" y="5058875"/>
            <a:ext cx="47832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g1173ed69034_0_385"/>
          <p:cNvSpPr txBox="1"/>
          <p:nvPr/>
        </p:nvSpPr>
        <p:spPr>
          <a:xfrm>
            <a:off x="377500" y="5719100"/>
            <a:ext cx="4783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Departamento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4" name="Google Shape;804;g1173ed69034_0_385"/>
          <p:cNvSpPr/>
          <p:nvPr/>
        </p:nvSpPr>
        <p:spPr>
          <a:xfrm>
            <a:off x="13512175" y="5023400"/>
            <a:ext cx="48912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g1173ed69034_0_385"/>
          <p:cNvSpPr txBox="1"/>
          <p:nvPr/>
        </p:nvSpPr>
        <p:spPr>
          <a:xfrm>
            <a:off x="13268425" y="5557250"/>
            <a:ext cx="5378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Colaborador(a)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6" name="Google Shape;806;g1173ed69034_0_385"/>
          <p:cNvSpPr/>
          <p:nvPr/>
        </p:nvSpPr>
        <p:spPr>
          <a:xfrm>
            <a:off x="7445625" y="4572000"/>
            <a:ext cx="3985750" cy="3186750"/>
          </a:xfrm>
          <a:prstGeom prst="flowChartDecision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g1173ed69034_0_385"/>
          <p:cNvSpPr txBox="1"/>
          <p:nvPr/>
        </p:nvSpPr>
        <p:spPr>
          <a:xfrm>
            <a:off x="7903038" y="5680200"/>
            <a:ext cx="3070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trabalha</a:t>
            </a:r>
            <a:endParaRPr b="1" i="0" sz="40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08" name="Google Shape;808;g1173ed69034_0_385"/>
          <p:cNvCxnSpPr>
            <a:stCxn id="803" idx="3"/>
            <a:endCxn id="806" idx="1"/>
          </p:cNvCxnSpPr>
          <p:nvPr/>
        </p:nvCxnSpPr>
        <p:spPr>
          <a:xfrm flipH="1" rot="10800000">
            <a:off x="5160700" y="6165500"/>
            <a:ext cx="2284800" cy="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9" name="Google Shape;809;g1173ed69034_0_385"/>
          <p:cNvCxnSpPr>
            <a:stCxn id="806" idx="3"/>
          </p:cNvCxnSpPr>
          <p:nvPr/>
        </p:nvCxnSpPr>
        <p:spPr>
          <a:xfrm>
            <a:off x="11431375" y="6165375"/>
            <a:ext cx="20808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0" name="Google Shape;810;g1173ed69034_0_385"/>
          <p:cNvSpPr txBox="1"/>
          <p:nvPr/>
        </p:nvSpPr>
        <p:spPr>
          <a:xfrm>
            <a:off x="-50" y="67650"/>
            <a:ext cx="20104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Cardinalidade 1:N</a:t>
            </a:r>
            <a:endParaRPr b="1" i="0" sz="96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1" name="Google Shape;811;g1173ed69034_0_385"/>
          <p:cNvSpPr txBox="1"/>
          <p:nvPr/>
        </p:nvSpPr>
        <p:spPr>
          <a:xfrm>
            <a:off x="12654850" y="4572000"/>
            <a:ext cx="78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endParaRPr b="0" i="0" sz="60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2" name="Google Shape;812;g1173ed69034_0_385"/>
          <p:cNvSpPr txBox="1"/>
          <p:nvPr/>
        </p:nvSpPr>
        <p:spPr>
          <a:xfrm>
            <a:off x="5305675" y="4572000"/>
            <a:ext cx="78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60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173ed69034_0_399"/>
          <p:cNvSpPr/>
          <p:nvPr/>
        </p:nvSpPr>
        <p:spPr>
          <a:xfrm>
            <a:off x="1462825" y="1305525"/>
            <a:ext cx="5568000" cy="7505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g1173ed69034_0_399"/>
          <p:cNvSpPr txBox="1"/>
          <p:nvPr/>
        </p:nvSpPr>
        <p:spPr>
          <a:xfrm>
            <a:off x="1753400" y="4588725"/>
            <a:ext cx="5041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Pedidos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9" name="Google Shape;819;g1173ed69034_0_399"/>
          <p:cNvSpPr/>
          <p:nvPr/>
        </p:nvSpPr>
        <p:spPr>
          <a:xfrm>
            <a:off x="10848325" y="1305525"/>
            <a:ext cx="5777400" cy="7505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g1173ed69034_0_399"/>
          <p:cNvSpPr txBox="1"/>
          <p:nvPr/>
        </p:nvSpPr>
        <p:spPr>
          <a:xfrm>
            <a:off x="11345425" y="4588725"/>
            <a:ext cx="4783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Livros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21" name="Google Shape;821;g1173ed69034_0_399"/>
          <p:cNvCxnSpPr>
            <a:stCxn id="817" idx="6"/>
            <a:endCxn id="819" idx="2"/>
          </p:cNvCxnSpPr>
          <p:nvPr/>
        </p:nvCxnSpPr>
        <p:spPr>
          <a:xfrm>
            <a:off x="7030825" y="5058225"/>
            <a:ext cx="3817500" cy="0"/>
          </a:xfrm>
          <a:prstGeom prst="straightConnector1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173ed69034_0_407"/>
          <p:cNvSpPr/>
          <p:nvPr/>
        </p:nvSpPr>
        <p:spPr>
          <a:xfrm>
            <a:off x="1462825" y="1305525"/>
            <a:ext cx="5568000" cy="824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g1173ed69034_0_407"/>
          <p:cNvSpPr txBox="1"/>
          <p:nvPr/>
        </p:nvSpPr>
        <p:spPr>
          <a:xfrm>
            <a:off x="1462825" y="4719375"/>
            <a:ext cx="54531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Pedidos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8" name="Google Shape;828;g1173ed69034_0_407"/>
          <p:cNvSpPr/>
          <p:nvPr/>
        </p:nvSpPr>
        <p:spPr>
          <a:xfrm>
            <a:off x="11194350" y="1386650"/>
            <a:ext cx="5777400" cy="839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g1173ed69034_0_407"/>
          <p:cNvSpPr txBox="1"/>
          <p:nvPr/>
        </p:nvSpPr>
        <p:spPr>
          <a:xfrm>
            <a:off x="13125000" y="4715175"/>
            <a:ext cx="4783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Livros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30" name="Google Shape;830;g1173ed69034_0_407"/>
          <p:cNvCxnSpPr/>
          <p:nvPr/>
        </p:nvCxnSpPr>
        <p:spPr>
          <a:xfrm flipH="1" rot="10800000">
            <a:off x="6118775" y="5096175"/>
            <a:ext cx="6386100" cy="15900"/>
          </a:xfrm>
          <a:prstGeom prst="straightConnector1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31" name="Google Shape;831;g1173ed69034_0_407"/>
          <p:cNvSpPr txBox="1"/>
          <p:nvPr/>
        </p:nvSpPr>
        <p:spPr>
          <a:xfrm>
            <a:off x="13099475" y="3802500"/>
            <a:ext cx="4783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Livros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2" name="Google Shape;832;g1173ed69034_0_407"/>
          <p:cNvSpPr txBox="1"/>
          <p:nvPr/>
        </p:nvSpPr>
        <p:spPr>
          <a:xfrm>
            <a:off x="13099475" y="5560875"/>
            <a:ext cx="4783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Livros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3" name="Google Shape;833;g1173ed69034_0_407"/>
          <p:cNvSpPr txBox="1"/>
          <p:nvPr/>
        </p:nvSpPr>
        <p:spPr>
          <a:xfrm>
            <a:off x="13147725" y="6477900"/>
            <a:ext cx="4783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Livros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34" name="Google Shape;834;g1173ed69034_0_407"/>
          <p:cNvCxnSpPr/>
          <p:nvPr/>
        </p:nvCxnSpPr>
        <p:spPr>
          <a:xfrm flipH="1" rot="10800000">
            <a:off x="6093350" y="4278200"/>
            <a:ext cx="6395700" cy="866400"/>
          </a:xfrm>
          <a:prstGeom prst="straightConnector1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5" name="Google Shape;835;g1173ed69034_0_407"/>
          <p:cNvCxnSpPr/>
          <p:nvPr/>
        </p:nvCxnSpPr>
        <p:spPr>
          <a:xfrm>
            <a:off x="6171375" y="5119388"/>
            <a:ext cx="6477000" cy="628200"/>
          </a:xfrm>
          <a:prstGeom prst="straightConnector1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6" name="Google Shape;836;g1173ed69034_0_407"/>
          <p:cNvCxnSpPr/>
          <p:nvPr/>
        </p:nvCxnSpPr>
        <p:spPr>
          <a:xfrm>
            <a:off x="6171375" y="5096175"/>
            <a:ext cx="6598800" cy="1745100"/>
          </a:xfrm>
          <a:prstGeom prst="straightConnector1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37" name="Google Shape;837;g1173ed69034_0_407"/>
          <p:cNvSpPr txBox="1"/>
          <p:nvPr/>
        </p:nvSpPr>
        <p:spPr>
          <a:xfrm>
            <a:off x="1827825" y="7168250"/>
            <a:ext cx="4783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Pedidos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8" name="Google Shape;838;g1173ed69034_0_407"/>
          <p:cNvSpPr txBox="1"/>
          <p:nvPr/>
        </p:nvSpPr>
        <p:spPr>
          <a:xfrm>
            <a:off x="13147725" y="7715625"/>
            <a:ext cx="4783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Livros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39" name="Google Shape;839;g1173ed69034_0_407"/>
          <p:cNvCxnSpPr/>
          <p:nvPr/>
        </p:nvCxnSpPr>
        <p:spPr>
          <a:xfrm>
            <a:off x="5698500" y="7583400"/>
            <a:ext cx="6633300" cy="438300"/>
          </a:xfrm>
          <a:prstGeom prst="straightConnector1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40" name="Google Shape;840;g1173ed69034_0_407"/>
          <p:cNvSpPr txBox="1"/>
          <p:nvPr/>
        </p:nvSpPr>
        <p:spPr>
          <a:xfrm>
            <a:off x="13190675" y="8485125"/>
            <a:ext cx="4783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Livros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1" name="Google Shape;841;g1173ed69034_0_407"/>
          <p:cNvSpPr txBox="1"/>
          <p:nvPr/>
        </p:nvSpPr>
        <p:spPr>
          <a:xfrm>
            <a:off x="2139975" y="2759725"/>
            <a:ext cx="40314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Pedidos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2" name="Google Shape;842;g1173ed69034_0_407"/>
          <p:cNvSpPr txBox="1"/>
          <p:nvPr/>
        </p:nvSpPr>
        <p:spPr>
          <a:xfrm>
            <a:off x="12013650" y="2381425"/>
            <a:ext cx="40314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Livros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43" name="Google Shape;843;g1173ed69034_0_407"/>
          <p:cNvCxnSpPr>
            <a:stCxn id="841" idx="3"/>
            <a:endCxn id="842" idx="1"/>
          </p:cNvCxnSpPr>
          <p:nvPr/>
        </p:nvCxnSpPr>
        <p:spPr>
          <a:xfrm flipH="1" rot="10800000">
            <a:off x="6171375" y="2850925"/>
            <a:ext cx="5842200" cy="378300"/>
          </a:xfrm>
          <a:prstGeom prst="straightConnector1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4" name="Google Shape;844;g1173ed69034_0_407"/>
          <p:cNvCxnSpPr/>
          <p:nvPr/>
        </p:nvCxnSpPr>
        <p:spPr>
          <a:xfrm>
            <a:off x="5698500" y="7583400"/>
            <a:ext cx="6922200" cy="1348500"/>
          </a:xfrm>
          <a:prstGeom prst="straightConnector1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173ed69034_0_429"/>
          <p:cNvSpPr/>
          <p:nvPr/>
        </p:nvSpPr>
        <p:spPr>
          <a:xfrm>
            <a:off x="377500" y="5058875"/>
            <a:ext cx="47832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g1173ed69034_0_429"/>
          <p:cNvSpPr txBox="1"/>
          <p:nvPr/>
        </p:nvSpPr>
        <p:spPr>
          <a:xfrm>
            <a:off x="377500" y="5646700"/>
            <a:ext cx="4783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US" sz="49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Pedidos</a:t>
            </a:r>
            <a:endParaRPr b="1" i="0" sz="49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1" name="Google Shape;851;g1173ed69034_0_429"/>
          <p:cNvSpPr/>
          <p:nvPr/>
        </p:nvSpPr>
        <p:spPr>
          <a:xfrm>
            <a:off x="13512175" y="5023400"/>
            <a:ext cx="48912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g1173ed69034_0_429"/>
          <p:cNvSpPr txBox="1"/>
          <p:nvPr/>
        </p:nvSpPr>
        <p:spPr>
          <a:xfrm>
            <a:off x="13268425" y="5557250"/>
            <a:ext cx="537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Livros</a:t>
            </a:r>
            <a:endParaRPr b="1" i="0" sz="50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3" name="Google Shape;853;g1173ed69034_0_429"/>
          <p:cNvSpPr/>
          <p:nvPr/>
        </p:nvSpPr>
        <p:spPr>
          <a:xfrm>
            <a:off x="7445625" y="4572000"/>
            <a:ext cx="3985750" cy="3074575"/>
          </a:xfrm>
          <a:prstGeom prst="flowChartDecision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g1173ed69034_0_429"/>
          <p:cNvSpPr txBox="1"/>
          <p:nvPr/>
        </p:nvSpPr>
        <p:spPr>
          <a:xfrm>
            <a:off x="7903038" y="5634200"/>
            <a:ext cx="3070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contêm</a:t>
            </a:r>
            <a:endParaRPr b="1" i="0" sz="40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55" name="Google Shape;855;g1173ed69034_0_429"/>
          <p:cNvCxnSpPr>
            <a:stCxn id="850" idx="3"/>
            <a:endCxn id="853" idx="1"/>
          </p:cNvCxnSpPr>
          <p:nvPr/>
        </p:nvCxnSpPr>
        <p:spPr>
          <a:xfrm flipH="1" rot="10800000">
            <a:off x="5160700" y="6109300"/>
            <a:ext cx="22848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6" name="Google Shape;856;g1173ed69034_0_429"/>
          <p:cNvCxnSpPr>
            <a:stCxn id="853" idx="3"/>
          </p:cNvCxnSpPr>
          <p:nvPr/>
        </p:nvCxnSpPr>
        <p:spPr>
          <a:xfrm>
            <a:off x="11431375" y="6109288"/>
            <a:ext cx="20808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7" name="Google Shape;857;g1173ed69034_0_429"/>
          <p:cNvSpPr txBox="1"/>
          <p:nvPr/>
        </p:nvSpPr>
        <p:spPr>
          <a:xfrm>
            <a:off x="-50" y="67650"/>
            <a:ext cx="20104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Cardinalidade N:M</a:t>
            </a:r>
            <a:endParaRPr b="1" i="0" sz="96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8" name="Google Shape;858;g1173ed69034_0_429"/>
          <p:cNvSpPr txBox="1"/>
          <p:nvPr/>
        </p:nvSpPr>
        <p:spPr>
          <a:xfrm>
            <a:off x="12654850" y="4572000"/>
            <a:ext cx="78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</a:t>
            </a:r>
            <a:endParaRPr b="0" i="0" sz="60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9" name="Google Shape;859;g1173ed69034_0_429"/>
          <p:cNvSpPr txBox="1"/>
          <p:nvPr/>
        </p:nvSpPr>
        <p:spPr>
          <a:xfrm>
            <a:off x="5305675" y="4572000"/>
            <a:ext cx="78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endParaRPr b="0" i="0" sz="60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1ACE1"/>
        </a:solidFill>
      </p:bgPr>
    </p:bg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207da0b2d6_2_0"/>
          <p:cNvSpPr txBox="1"/>
          <p:nvPr/>
        </p:nvSpPr>
        <p:spPr>
          <a:xfrm>
            <a:off x="2081477" y="4233428"/>
            <a:ext cx="5389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4.3</a:t>
            </a:r>
            <a:endParaRPr b="0" i="0" sz="74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g1173ed69034_0_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6500" y="0"/>
            <a:ext cx="11309350" cy="11309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0" name="Google Shape;870;g1173ed69034_0_260"/>
          <p:cNvGrpSpPr/>
          <p:nvPr/>
        </p:nvGrpSpPr>
        <p:grpSpPr>
          <a:xfrm>
            <a:off x="0" y="0"/>
            <a:ext cx="20104100" cy="11309350"/>
            <a:chOff x="0" y="0"/>
            <a:chExt cx="20104100" cy="11309350"/>
          </a:xfrm>
        </p:grpSpPr>
        <p:pic>
          <p:nvPicPr>
            <p:cNvPr id="871" name="Google Shape;871;g1173ed69034_0_260"/>
            <p:cNvPicPr preferRelativeResize="0"/>
            <p:nvPr/>
          </p:nvPicPr>
          <p:blipFill rotWithShape="1">
            <a:blip r:embed="rId3">
              <a:alphaModFix/>
            </a:blip>
            <a:srcRect b="0" l="0" r="0" t="11032"/>
            <a:stretch/>
          </p:blipFill>
          <p:spPr>
            <a:xfrm>
              <a:off x="3806500" y="0"/>
              <a:ext cx="12712050" cy="1130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2" name="Google Shape;872;g1173ed69034_0_260"/>
            <p:cNvPicPr preferRelativeResize="0"/>
            <p:nvPr/>
          </p:nvPicPr>
          <p:blipFill rotWithShape="1">
            <a:blip r:embed="rId3">
              <a:alphaModFix/>
            </a:blip>
            <a:srcRect b="0" l="0" r="0" t="77421"/>
            <a:stretch/>
          </p:blipFill>
          <p:spPr>
            <a:xfrm>
              <a:off x="0" y="8065575"/>
              <a:ext cx="6706700" cy="3243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873;g1173ed69034_0_260"/>
            <p:cNvPicPr preferRelativeResize="0"/>
            <p:nvPr/>
          </p:nvPicPr>
          <p:blipFill rotWithShape="1">
            <a:blip r:embed="rId3">
              <a:alphaModFix/>
            </a:blip>
            <a:srcRect b="0" l="0" r="0" t="77421"/>
            <a:stretch/>
          </p:blipFill>
          <p:spPr>
            <a:xfrm>
              <a:off x="14873175" y="8065575"/>
              <a:ext cx="5230925" cy="3243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g1180343004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6500" y="0"/>
            <a:ext cx="11309350" cy="11309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9" name="Google Shape;879;g1180343004b_0_0"/>
          <p:cNvGrpSpPr/>
          <p:nvPr/>
        </p:nvGrpSpPr>
        <p:grpSpPr>
          <a:xfrm>
            <a:off x="0" y="0"/>
            <a:ext cx="20104100" cy="11309350"/>
            <a:chOff x="0" y="0"/>
            <a:chExt cx="20104100" cy="11309350"/>
          </a:xfrm>
        </p:grpSpPr>
        <p:pic>
          <p:nvPicPr>
            <p:cNvPr id="880" name="Google Shape;880;g1180343004b_0_0"/>
            <p:cNvPicPr preferRelativeResize="0"/>
            <p:nvPr/>
          </p:nvPicPr>
          <p:blipFill rotWithShape="1">
            <a:blip r:embed="rId3">
              <a:alphaModFix/>
            </a:blip>
            <a:srcRect b="0" l="0" r="0" t="11032"/>
            <a:stretch/>
          </p:blipFill>
          <p:spPr>
            <a:xfrm>
              <a:off x="3806500" y="0"/>
              <a:ext cx="12712050" cy="1130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" name="Google Shape;881;g1180343004b_0_0"/>
            <p:cNvPicPr preferRelativeResize="0"/>
            <p:nvPr/>
          </p:nvPicPr>
          <p:blipFill rotWithShape="1">
            <a:blip r:embed="rId3">
              <a:alphaModFix/>
            </a:blip>
            <a:srcRect b="0" l="0" r="0" t="77421"/>
            <a:stretch/>
          </p:blipFill>
          <p:spPr>
            <a:xfrm>
              <a:off x="0" y="8065575"/>
              <a:ext cx="6706700" cy="3243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2" name="Google Shape;882;g1180343004b_0_0"/>
            <p:cNvPicPr preferRelativeResize="0"/>
            <p:nvPr/>
          </p:nvPicPr>
          <p:blipFill rotWithShape="1">
            <a:blip r:embed="rId3">
              <a:alphaModFix/>
            </a:blip>
            <a:srcRect b="0" l="0" r="0" t="77421"/>
            <a:stretch/>
          </p:blipFill>
          <p:spPr>
            <a:xfrm>
              <a:off x="14873175" y="8065575"/>
              <a:ext cx="5230925" cy="3243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83" name="Google Shape;883;g1180343004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863225" y="2523125"/>
            <a:ext cx="3247150" cy="64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g1180343004b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6500" y="0"/>
            <a:ext cx="11309350" cy="11309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9" name="Google Shape;889;g1180343004b_0_10"/>
          <p:cNvGrpSpPr/>
          <p:nvPr/>
        </p:nvGrpSpPr>
        <p:grpSpPr>
          <a:xfrm>
            <a:off x="0" y="0"/>
            <a:ext cx="20104100" cy="11309350"/>
            <a:chOff x="0" y="0"/>
            <a:chExt cx="20104100" cy="11309350"/>
          </a:xfrm>
        </p:grpSpPr>
        <p:pic>
          <p:nvPicPr>
            <p:cNvPr id="890" name="Google Shape;890;g1180343004b_0_10"/>
            <p:cNvPicPr preferRelativeResize="0"/>
            <p:nvPr/>
          </p:nvPicPr>
          <p:blipFill rotWithShape="1">
            <a:blip r:embed="rId3">
              <a:alphaModFix/>
            </a:blip>
            <a:srcRect b="0" l="0" r="0" t="11032"/>
            <a:stretch/>
          </p:blipFill>
          <p:spPr>
            <a:xfrm>
              <a:off x="3806500" y="0"/>
              <a:ext cx="12712050" cy="1130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1" name="Google Shape;891;g1180343004b_0_10"/>
            <p:cNvPicPr preferRelativeResize="0"/>
            <p:nvPr/>
          </p:nvPicPr>
          <p:blipFill rotWithShape="1">
            <a:blip r:embed="rId3">
              <a:alphaModFix/>
            </a:blip>
            <a:srcRect b="0" l="0" r="0" t="77421"/>
            <a:stretch/>
          </p:blipFill>
          <p:spPr>
            <a:xfrm>
              <a:off x="0" y="8065575"/>
              <a:ext cx="6706700" cy="3243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2" name="Google Shape;892;g1180343004b_0_10"/>
            <p:cNvPicPr preferRelativeResize="0"/>
            <p:nvPr/>
          </p:nvPicPr>
          <p:blipFill rotWithShape="1">
            <a:blip r:embed="rId3">
              <a:alphaModFix/>
            </a:blip>
            <a:srcRect b="0" l="0" r="0" t="77421"/>
            <a:stretch/>
          </p:blipFill>
          <p:spPr>
            <a:xfrm>
              <a:off x="14873175" y="8065575"/>
              <a:ext cx="5230925" cy="3243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3" name="Google Shape;893;g1180343004b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91000" y="2754325"/>
            <a:ext cx="4568339" cy="62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g1180343004b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1863225" y="2523125"/>
            <a:ext cx="3247150" cy="64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ACE1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180343004b_0_20"/>
          <p:cNvSpPr txBox="1"/>
          <p:nvPr/>
        </p:nvSpPr>
        <p:spPr>
          <a:xfrm>
            <a:off x="978125" y="4233425"/>
            <a:ext cx="7547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rPr>
              <a:t>_Cardinalidade</a:t>
            </a:r>
            <a:endParaRPr b="1" i="0" sz="8000" u="none" cap="none" strike="noStrike">
              <a:solidFill>
                <a:srgbClr val="F3F3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0" name="Google Shape;900;g1180343004b_0_20"/>
          <p:cNvSpPr txBox="1"/>
          <p:nvPr/>
        </p:nvSpPr>
        <p:spPr>
          <a:xfrm>
            <a:off x="2081477" y="5636526"/>
            <a:ext cx="846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25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rgbClr val="F3F3F3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901" name="Google Shape;901;g1180343004b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8625" y="-162200"/>
            <a:ext cx="11142876" cy="1161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g1180343004b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0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g1180343004b_0_26"/>
          <p:cNvSpPr txBox="1"/>
          <p:nvPr>
            <p:ph type="title"/>
          </p:nvPr>
        </p:nvSpPr>
        <p:spPr>
          <a:xfrm>
            <a:off x="2045975" y="2199450"/>
            <a:ext cx="16504800" cy="13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Inter Light"/>
              <a:buChar char="●"/>
            </a:pPr>
            <a:r>
              <a:rPr lang="en-US" sz="6000">
                <a:solidFill>
                  <a:srgbClr val="F3F3F3"/>
                </a:solidFill>
                <a:latin typeface="Inter Light"/>
                <a:ea typeface="Inter Light"/>
                <a:cs typeface="Inter Light"/>
                <a:sym typeface="Inter Light"/>
              </a:rPr>
              <a:t>Valor único (atômico);</a:t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600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41833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2022-02-18T19:31:44Z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2021-10-18T00:00:00Z</vt:filetime>
  </property>
  <property fmtid="{D5CDD505-2E9C-101B-9397-08002B2CF9AE}" pid="3" name="Creator">
    <vt:lpwstr>Adobe Illustrator 25.4 (Windows)</vt:lpwstr>
  </property>
  <property fmtid="{D5CDD505-2E9C-101B-9397-08002B2CF9AE}" pid="4" name="LastSaved">
    <vt:filetime>2022-02-18T00:00:00Z</vt:filetime>
  </property>
</Properties>
</file>